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2" r:id="rId8"/>
    <p:sldId id="273" r:id="rId9"/>
    <p:sldId id="275"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AA662A9-30D0-47BC-A9F7-929CC9B77432}">
          <p14:sldIdLst>
            <p14:sldId id="256"/>
            <p14:sldId id="272"/>
            <p14:sldId id="257"/>
            <p14:sldId id="258"/>
            <p14:sldId id="259"/>
            <p14:sldId id="260"/>
            <p14:sldId id="262"/>
            <p14:sldId id="273"/>
            <p14:sldId id="275"/>
          </p14:sldIdLst>
        </p14:section>
        <p14:section name="Sección sin título" id="{1B27B3D9-6AAF-45C6-B7B6-58BB0177CD7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4F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manualLayout>
          <c:layoutTarget val="inner"/>
          <c:xMode val="edge"/>
          <c:yMode val="edge"/>
          <c:x val="3.0555555555555555E-2"/>
          <c:y val="0.41168999708369786"/>
          <c:w val="0.93888888888888888"/>
          <c:h val="0.49479950422863811"/>
        </c:manualLayout>
      </c:layout>
      <c:barChart>
        <c:barDir val="col"/>
        <c:grouping val="clustered"/>
        <c:varyColors val="0"/>
        <c:ser>
          <c:idx val="0"/>
          <c:order val="0"/>
          <c:tx>
            <c:strRef>
              <c:f>Hoja1!$B$1:$B$2</c:f>
              <c:strCache>
                <c:ptCount val="2"/>
                <c:pt idx="0">
                  <c:v>PERFIL EPIDEMIOLOGICO GENERAL DE PROCEDENCIA POR MUNICIPIOS</c:v>
                </c:pt>
                <c:pt idx="1">
                  <c:v>MUNICIPIO DE PROCEDENCIA</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Hoja1!$A$3</c:f>
              <c:strCache>
                <c:ptCount val="1"/>
                <c:pt idx="0">
                  <c:v>SABANALARGA </c:v>
                </c:pt>
              </c:strCache>
            </c:strRef>
          </c:cat>
          <c:val>
            <c:numRef>
              <c:f>Hoja1!$B$3</c:f>
              <c:numCache>
                <c:formatCode>0%</c:formatCode>
                <c:ptCount val="1"/>
                <c:pt idx="0">
                  <c:v>1</c:v>
                </c:pt>
              </c:numCache>
            </c:numRef>
          </c:val>
          <c:extLst>
            <c:ext xmlns:c16="http://schemas.microsoft.com/office/drawing/2014/chart" uri="{C3380CC4-5D6E-409C-BE32-E72D297353CC}">
              <c16:uniqueId val="{00000000-08E5-40C0-8655-7FC4A7D7F6CB}"/>
            </c:ext>
          </c:extLst>
        </c:ser>
        <c:dLbls>
          <c:dLblPos val="inEnd"/>
          <c:showLegendKey val="0"/>
          <c:showVal val="1"/>
          <c:showCatName val="0"/>
          <c:showSerName val="0"/>
          <c:showPercent val="0"/>
          <c:showBubbleSize val="0"/>
        </c:dLbls>
        <c:gapWidth val="65"/>
        <c:axId val="1151756640"/>
        <c:axId val="499355760"/>
        <c:extLst>
          <c:ext xmlns:c15="http://schemas.microsoft.com/office/drawing/2012/chart" uri="{02D57815-91ED-43cb-92C2-25804820EDAC}">
            <c15:filteredBarSeries>
              <c15:ser>
                <c:idx val="1"/>
                <c:order val="1"/>
                <c:tx>
                  <c:strRef>
                    <c:extLst>
                      <c:ext uri="{02D57815-91ED-43cb-92C2-25804820EDAC}">
                        <c15:formulaRef>
                          <c15:sqref>Hoja1!$C$1:$C$2</c15:sqref>
                        </c15:formulaRef>
                      </c:ext>
                    </c:extLst>
                    <c:strCache>
                      <c:ptCount val="2"/>
                      <c:pt idx="0">
                        <c:v>PERFIL EPIDEMIOLOGICO GENERAL DE PROCEDENCIA POR MUNICIPIOS</c:v>
                      </c:pt>
                      <c:pt idx="1">
                        <c:v>MUNICIPIO DE PROCEDENCIA</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Hoja1!$A$3</c15:sqref>
                        </c15:formulaRef>
                      </c:ext>
                    </c:extLst>
                    <c:strCache>
                      <c:ptCount val="1"/>
                      <c:pt idx="0">
                        <c:v>SABANALARGA </c:v>
                      </c:pt>
                    </c:strCache>
                  </c:strRef>
                </c:cat>
                <c:val>
                  <c:numRef>
                    <c:extLst>
                      <c:ext uri="{02D57815-91ED-43cb-92C2-25804820EDAC}">
                        <c15:formulaRef>
                          <c15:sqref>Hoja1!$C$3</c15:sqref>
                        </c15:formulaRef>
                      </c:ext>
                    </c:extLst>
                    <c:numCache>
                      <c:formatCode>General</c:formatCode>
                      <c:ptCount val="1"/>
                    </c:numCache>
                  </c:numRef>
                </c:val>
                <c:extLst>
                  <c:ext xmlns:c16="http://schemas.microsoft.com/office/drawing/2014/chart" uri="{C3380CC4-5D6E-409C-BE32-E72D297353CC}">
                    <c16:uniqueId val="{00000001-08E5-40C0-8655-7FC4A7D7F6C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Hoja1!$D$1:$D$2</c15:sqref>
                        </c15:formulaRef>
                      </c:ext>
                    </c:extLst>
                    <c:strCache>
                      <c:ptCount val="2"/>
                      <c:pt idx="0">
                        <c:v>PERFIL EPIDEMIOLOGICO GENERAL DE PROCEDENCIA POR MUNICIPIOS</c:v>
                      </c:pt>
                      <c:pt idx="1">
                        <c:v>MUNICIPIO DE PROCEDENCIA</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Hoja1!$A$3</c15:sqref>
                        </c15:formulaRef>
                      </c:ext>
                    </c:extLst>
                    <c:strCache>
                      <c:ptCount val="1"/>
                      <c:pt idx="0">
                        <c:v>SABANALARGA </c:v>
                      </c:pt>
                    </c:strCache>
                  </c:strRef>
                </c:cat>
                <c:val>
                  <c:numRef>
                    <c:extLst xmlns:c15="http://schemas.microsoft.com/office/drawing/2012/chart">
                      <c:ext xmlns:c15="http://schemas.microsoft.com/office/drawing/2012/chart" uri="{02D57815-91ED-43cb-92C2-25804820EDAC}">
                        <c15:formulaRef>
                          <c15:sqref>Hoja1!$D$3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2-08E5-40C0-8655-7FC4A7D7F6C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Hoja1!$E$1:$E$2</c15:sqref>
                        </c15:formulaRef>
                      </c:ext>
                    </c:extLst>
                    <c:strCache>
                      <c:ptCount val="2"/>
                      <c:pt idx="0">
                        <c:v>PERFIL EPIDEMIOLOGICO GENERAL DE PROCEDENCIA POR MUNICIPIOS</c:v>
                      </c:pt>
                      <c:pt idx="1">
                        <c:v>MUNICIPIO DE PROCEDENCIA</c:v>
                      </c:pt>
                    </c:strCache>
                  </c:strRef>
                </c:tx>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Hoja1!$A$3</c15:sqref>
                        </c15:formulaRef>
                      </c:ext>
                    </c:extLst>
                    <c:strCache>
                      <c:ptCount val="1"/>
                      <c:pt idx="0">
                        <c:v>SABANALARGA </c:v>
                      </c:pt>
                    </c:strCache>
                  </c:strRef>
                </c:cat>
                <c:val>
                  <c:numRef>
                    <c:extLst xmlns:c15="http://schemas.microsoft.com/office/drawing/2012/chart">
                      <c:ext xmlns:c15="http://schemas.microsoft.com/office/drawing/2012/chart" uri="{02D57815-91ED-43cb-92C2-25804820EDAC}">
                        <c15:formulaRef>
                          <c15:sqref>Hoja1!$E$3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08E5-40C0-8655-7FC4A7D7F6C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Hoja1!$F$1:$F$2</c15:sqref>
                        </c15:formulaRef>
                      </c:ext>
                    </c:extLst>
                    <c:strCache>
                      <c:ptCount val="2"/>
                      <c:pt idx="0">
                        <c:v>PERFIL EPIDEMIOLOGICO GENERAL DE PROCEDENCIA POR MUNICIPIOS</c:v>
                      </c:pt>
                      <c:pt idx="1">
                        <c:v>MUNICIPIO DE PROCEDENCIA</c:v>
                      </c:pt>
                    </c:strCache>
                  </c:strRef>
                </c:tx>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Hoja1!$A$3</c15:sqref>
                        </c15:formulaRef>
                      </c:ext>
                    </c:extLst>
                    <c:strCache>
                      <c:ptCount val="1"/>
                      <c:pt idx="0">
                        <c:v>SABANALARGA </c:v>
                      </c:pt>
                    </c:strCache>
                  </c:strRef>
                </c:cat>
                <c:val>
                  <c:numRef>
                    <c:extLst xmlns:c15="http://schemas.microsoft.com/office/drawing/2012/chart">
                      <c:ext xmlns:c15="http://schemas.microsoft.com/office/drawing/2012/chart" uri="{02D57815-91ED-43cb-92C2-25804820EDAC}">
                        <c15:formulaRef>
                          <c15:sqref>Hoja1!$F$3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08E5-40C0-8655-7FC4A7D7F6CB}"/>
                  </c:ext>
                </c:extLst>
              </c15:ser>
            </c15:filteredBarSeries>
          </c:ext>
        </c:extLst>
      </c:barChart>
      <c:catAx>
        <c:axId val="11517566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499355760"/>
        <c:crosses val="autoZero"/>
        <c:auto val="1"/>
        <c:lblAlgn val="ctr"/>
        <c:lblOffset val="100"/>
        <c:noMultiLvlLbl val="0"/>
      </c:catAx>
      <c:valAx>
        <c:axId val="499355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1517566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GÉNERO</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Hoja1!$H$1:$H$2</c:f>
              <c:strCache>
                <c:ptCount val="2"/>
                <c:pt idx="0">
                  <c:v>FEMENINO </c:v>
                </c:pt>
                <c:pt idx="1">
                  <c:v>MASCULINO</c:v>
                </c:pt>
              </c:strCache>
            </c:strRef>
          </c:cat>
          <c:val>
            <c:numRef>
              <c:f>Hoja1!$I$1:$I$2</c:f>
              <c:numCache>
                <c:formatCode>0%</c:formatCode>
                <c:ptCount val="2"/>
                <c:pt idx="0">
                  <c:v>0.56000000000000005</c:v>
                </c:pt>
                <c:pt idx="1">
                  <c:v>0.44</c:v>
                </c:pt>
              </c:numCache>
            </c:numRef>
          </c:val>
          <c:extLst>
            <c:ext xmlns:c16="http://schemas.microsoft.com/office/drawing/2014/chart" uri="{C3380CC4-5D6E-409C-BE32-E72D297353CC}">
              <c16:uniqueId val="{00000000-B666-4036-A00E-73704E04618C}"/>
            </c:ext>
          </c:extLst>
        </c:ser>
        <c:dLbls>
          <c:dLblPos val="outEnd"/>
          <c:showLegendKey val="0"/>
          <c:showVal val="1"/>
          <c:showCatName val="0"/>
          <c:showSerName val="0"/>
          <c:showPercent val="0"/>
          <c:showBubbleSize val="0"/>
        </c:dLbls>
        <c:gapWidth val="444"/>
        <c:overlap val="-90"/>
        <c:axId val="493040432"/>
        <c:axId val="1151784496"/>
      </c:barChart>
      <c:catAx>
        <c:axId val="493040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CO"/>
          </a:p>
        </c:txPr>
        <c:crossAx val="1151784496"/>
        <c:crosses val="autoZero"/>
        <c:auto val="1"/>
        <c:lblAlgn val="ctr"/>
        <c:lblOffset val="100"/>
        <c:noMultiLvlLbl val="0"/>
      </c:catAx>
      <c:valAx>
        <c:axId val="1151784496"/>
        <c:scaling>
          <c:orientation val="minMax"/>
        </c:scaling>
        <c:delete val="1"/>
        <c:axPos val="l"/>
        <c:numFmt formatCode="0%" sourceLinked="1"/>
        <c:majorTickMark val="none"/>
        <c:minorTickMark val="none"/>
        <c:tickLblPos val="nextTo"/>
        <c:crossAx val="49304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Hoja1!$N$7:$N$16</c:f>
              <c:strCache>
                <c:ptCount val="10"/>
                <c:pt idx="0">
                  <c:v>CONSULTA PARA LA ATENCION Y SUPERVISION DE LA SALUD DE OTROS NIÑOS O LACTANTES</c:v>
                </c:pt>
                <c:pt idx="1">
                  <c:v>CONSULTA DE DETECCION DE ALTERACIONES RENALES CRONICAS E HIPERTENSIVAS</c:v>
                </c:pt>
                <c:pt idx="2">
                  <c:v>CONSULTA PARA LA DETCCION DE ALTERACIONES EN EL ADULTO </c:v>
                </c:pt>
                <c:pt idx="3">
                  <c:v>EXAMEN DE DESARROLLO DEL ESTADO DEL ADOLESCENTE</c:v>
                </c:pt>
                <c:pt idx="4">
                  <c:v>SUPERVISION DEL EMBARAZO NORMAL NO ESPECIFICADO</c:v>
                </c:pt>
                <c:pt idx="5">
                  <c:v>TOPIFICACION DE FLUOR EN BARNIZ</c:v>
                </c:pt>
                <c:pt idx="6">
                  <c:v>EXAMEN DE PESQUIZA ESPECIAL PARA TUMOR DE CUELLO UTERINO</c:v>
                </c:pt>
                <c:pt idx="7">
                  <c:v>EXAMEN ODONTOLOGICO </c:v>
                </c:pt>
                <c:pt idx="8">
                  <c:v>CONTROL DE PLACA DENTAL</c:v>
                </c:pt>
                <c:pt idx="9">
                  <c:v>APLICACIÓN DE SELLANTES POR FOTOCURADO</c:v>
                </c:pt>
              </c:strCache>
              <c:extLst/>
            </c:strRef>
          </c:cat>
          <c:val>
            <c:numRef>
              <c:f>Hoja1!$V$7:$V$16</c:f>
              <c:numCache>
                <c:formatCode>General</c:formatCode>
                <c:ptCount val="10"/>
                <c:pt idx="0">
                  <c:v>24</c:v>
                </c:pt>
                <c:pt idx="1">
                  <c:v>18</c:v>
                </c:pt>
                <c:pt idx="2">
                  <c:v>15</c:v>
                </c:pt>
                <c:pt idx="3">
                  <c:v>12</c:v>
                </c:pt>
                <c:pt idx="4">
                  <c:v>10</c:v>
                </c:pt>
                <c:pt idx="5">
                  <c:v>6</c:v>
                </c:pt>
                <c:pt idx="6">
                  <c:v>5</c:v>
                </c:pt>
                <c:pt idx="7">
                  <c:v>4</c:v>
                </c:pt>
                <c:pt idx="8">
                  <c:v>4</c:v>
                </c:pt>
                <c:pt idx="9">
                  <c:v>2</c:v>
                </c:pt>
              </c:numCache>
            </c:numRef>
          </c:val>
          <c:extLst>
            <c:ext xmlns:c16="http://schemas.microsoft.com/office/drawing/2014/chart" uri="{C3380CC4-5D6E-409C-BE32-E72D297353CC}">
              <c16:uniqueId val="{00000000-1A4B-4CEA-A7BE-EEDE2E693277}"/>
            </c:ext>
          </c:extLst>
        </c:ser>
        <c:dLbls>
          <c:dLblPos val="inEnd"/>
          <c:showLegendKey val="0"/>
          <c:showVal val="1"/>
          <c:showCatName val="0"/>
          <c:showSerName val="0"/>
          <c:showPercent val="0"/>
          <c:showBubbleSize val="0"/>
        </c:dLbls>
        <c:gapWidth val="41"/>
        <c:axId val="1134055344"/>
        <c:axId val="1135550224"/>
        <c:extLst>
          <c:ext xmlns:c15="http://schemas.microsoft.com/office/drawing/2012/chart" uri="{02D57815-91ED-43cb-92C2-25804820EDAC}">
            <c15:filteredBarSeries>
              <c15: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Hoja1!$N$7:$N$16</c15:sqref>
                        </c15:formulaRef>
                      </c:ext>
                    </c:extLst>
                    <c:strCache>
                      <c:ptCount val="10"/>
                      <c:pt idx="0">
                        <c:v>CONSULTA PARA LA ATENCION Y SUPERVISION DE LA SALUD DE OTROS NIÑOS O LACTANTES</c:v>
                      </c:pt>
                      <c:pt idx="1">
                        <c:v>CONSULTA DE DETECCION DE ALTERACIONES RENALES CRONICAS E HIPERTENSIVAS</c:v>
                      </c:pt>
                      <c:pt idx="2">
                        <c:v>CONSULTA PARA LA DETCCION DE ALTERACIONES EN EL ADULTO </c:v>
                      </c:pt>
                      <c:pt idx="3">
                        <c:v>EXAMEN DE DESARROLLO DEL ESTADO DEL ADOLESCENTE</c:v>
                      </c:pt>
                      <c:pt idx="4">
                        <c:v>SUPERVISION DEL EMBARAZO NORMAL NO ESPECIFICADO</c:v>
                      </c:pt>
                      <c:pt idx="5">
                        <c:v>TOPIFICACION DE FLUOR EN BARNIZ</c:v>
                      </c:pt>
                      <c:pt idx="6">
                        <c:v>EXAMEN DE PESQUIZA ESPECIAL PARA TUMOR DE CUELLO UTERINO</c:v>
                      </c:pt>
                      <c:pt idx="7">
                        <c:v>EXAMEN ODONTOLOGICO </c:v>
                      </c:pt>
                      <c:pt idx="8">
                        <c:v>CONTROL DE PLACA DENTAL</c:v>
                      </c:pt>
                      <c:pt idx="9">
                        <c:v>APLICACIÓN DE SELLANTES POR FOTOCURADO</c:v>
                      </c:pt>
                    </c:strCache>
                  </c:strRef>
                </c:cat>
                <c:val>
                  <c:numRef>
                    <c:extLst>
                      <c:ext uri="{02D57815-91ED-43cb-92C2-25804820EDAC}">
                        <c15:formulaRef>
                          <c15:sqref>Hoja1!$Q$7:$Q$16</c15:sqref>
                        </c15:formulaRef>
                      </c:ext>
                    </c:extLst>
                    <c:numCache>
                      <c:formatCode>General</c:formatCode>
                      <c:ptCount val="10"/>
                    </c:numCache>
                  </c:numRef>
                </c:val>
                <c:extLst>
                  <c:ext xmlns:c16="http://schemas.microsoft.com/office/drawing/2014/chart" uri="{C3380CC4-5D6E-409C-BE32-E72D297353CC}">
                    <c16:uniqueId val="{00000001-1A4B-4CEA-A7BE-EEDE2E693277}"/>
                  </c:ext>
                </c:extLst>
              </c15:ser>
            </c15:filteredBarSeries>
            <c15:filteredBarSeries>
              <c15:ser>
                <c:idx val="1"/>
                <c:order val="1"/>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Hoja1!$N$7:$N$16</c15:sqref>
                        </c15:formulaRef>
                      </c:ext>
                    </c:extLst>
                    <c:strCache>
                      <c:ptCount val="10"/>
                      <c:pt idx="0">
                        <c:v>CONSULTA PARA LA ATENCION Y SUPERVISION DE LA SALUD DE OTROS NIÑOS O LACTANTES</c:v>
                      </c:pt>
                      <c:pt idx="1">
                        <c:v>CONSULTA DE DETECCION DE ALTERACIONES RENALES CRONICAS E HIPERTENSIVAS</c:v>
                      </c:pt>
                      <c:pt idx="2">
                        <c:v>CONSULTA PARA LA DETCCION DE ALTERACIONES EN EL ADULTO </c:v>
                      </c:pt>
                      <c:pt idx="3">
                        <c:v>EXAMEN DE DESARROLLO DEL ESTADO DEL ADOLESCENTE</c:v>
                      </c:pt>
                      <c:pt idx="4">
                        <c:v>SUPERVISION DEL EMBARAZO NORMAL NO ESPECIFICADO</c:v>
                      </c:pt>
                      <c:pt idx="5">
                        <c:v>TOPIFICACION DE FLUOR EN BARNIZ</c:v>
                      </c:pt>
                      <c:pt idx="6">
                        <c:v>EXAMEN DE PESQUIZA ESPECIAL PARA TUMOR DE CUELLO UTERINO</c:v>
                      </c:pt>
                      <c:pt idx="7">
                        <c:v>EXAMEN ODONTOLOGICO </c:v>
                      </c:pt>
                      <c:pt idx="8">
                        <c:v>CONTROL DE PLACA DENTAL</c:v>
                      </c:pt>
                      <c:pt idx="9">
                        <c:v>APLICACIÓN DE SELLANTES POR FOTOCURADO</c:v>
                      </c:pt>
                    </c:strCache>
                  </c:strRef>
                </c:cat>
                <c:val>
                  <c:numRef>
                    <c:extLst xmlns:c15="http://schemas.microsoft.com/office/drawing/2012/chart">
                      <c:ext xmlns:c15="http://schemas.microsoft.com/office/drawing/2012/chart" uri="{02D57815-91ED-43cb-92C2-25804820EDAC}">
                        <c15:formulaRef>
                          <c15:sqref>Hoja1!$R$7:$R$16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2-1A4B-4CEA-A7BE-EEDE2E693277}"/>
                  </c:ext>
                </c:extLst>
              </c15:ser>
            </c15:filteredBarSeries>
            <c15:filteredBarSeries>
              <c15:ser>
                <c:idx val="2"/>
                <c:order val="2"/>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Hoja1!$N$7:$N$16</c15:sqref>
                        </c15:formulaRef>
                      </c:ext>
                    </c:extLst>
                    <c:strCache>
                      <c:ptCount val="10"/>
                      <c:pt idx="0">
                        <c:v>CONSULTA PARA LA ATENCION Y SUPERVISION DE LA SALUD DE OTROS NIÑOS O LACTANTES</c:v>
                      </c:pt>
                      <c:pt idx="1">
                        <c:v>CONSULTA DE DETECCION DE ALTERACIONES RENALES CRONICAS E HIPERTENSIVAS</c:v>
                      </c:pt>
                      <c:pt idx="2">
                        <c:v>CONSULTA PARA LA DETCCION DE ALTERACIONES EN EL ADULTO </c:v>
                      </c:pt>
                      <c:pt idx="3">
                        <c:v>EXAMEN DE DESARROLLO DEL ESTADO DEL ADOLESCENTE</c:v>
                      </c:pt>
                      <c:pt idx="4">
                        <c:v>SUPERVISION DEL EMBARAZO NORMAL NO ESPECIFICADO</c:v>
                      </c:pt>
                      <c:pt idx="5">
                        <c:v>TOPIFICACION DE FLUOR EN BARNIZ</c:v>
                      </c:pt>
                      <c:pt idx="6">
                        <c:v>EXAMEN DE PESQUIZA ESPECIAL PARA TUMOR DE CUELLO UTERINO</c:v>
                      </c:pt>
                      <c:pt idx="7">
                        <c:v>EXAMEN ODONTOLOGICO </c:v>
                      </c:pt>
                      <c:pt idx="8">
                        <c:v>CONTROL DE PLACA DENTAL</c:v>
                      </c:pt>
                      <c:pt idx="9">
                        <c:v>APLICACIÓN DE SELLANTES POR FOTOCURADO</c:v>
                      </c:pt>
                    </c:strCache>
                  </c:strRef>
                </c:cat>
                <c:val>
                  <c:numRef>
                    <c:extLst xmlns:c15="http://schemas.microsoft.com/office/drawing/2012/chart">
                      <c:ext xmlns:c15="http://schemas.microsoft.com/office/drawing/2012/chart" uri="{02D57815-91ED-43cb-92C2-25804820EDAC}">
                        <c15:formulaRef>
                          <c15:sqref>Hoja1!$S$7:$S$16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1A4B-4CEA-A7BE-EEDE2E693277}"/>
                  </c:ext>
                </c:extLst>
              </c15:ser>
            </c15:filteredBarSeries>
            <c15:filteredBarSeries>
              <c15:ser>
                <c:idx val="3"/>
                <c:order val="3"/>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Hoja1!$N$7:$N$16</c15:sqref>
                        </c15:formulaRef>
                      </c:ext>
                    </c:extLst>
                    <c:strCache>
                      <c:ptCount val="10"/>
                      <c:pt idx="0">
                        <c:v>CONSULTA PARA LA ATENCION Y SUPERVISION DE LA SALUD DE OTROS NIÑOS O LACTANTES</c:v>
                      </c:pt>
                      <c:pt idx="1">
                        <c:v>CONSULTA DE DETECCION DE ALTERACIONES RENALES CRONICAS E HIPERTENSIVAS</c:v>
                      </c:pt>
                      <c:pt idx="2">
                        <c:v>CONSULTA PARA LA DETCCION DE ALTERACIONES EN EL ADULTO </c:v>
                      </c:pt>
                      <c:pt idx="3">
                        <c:v>EXAMEN DE DESARROLLO DEL ESTADO DEL ADOLESCENTE</c:v>
                      </c:pt>
                      <c:pt idx="4">
                        <c:v>SUPERVISION DEL EMBARAZO NORMAL NO ESPECIFICADO</c:v>
                      </c:pt>
                      <c:pt idx="5">
                        <c:v>TOPIFICACION DE FLUOR EN BARNIZ</c:v>
                      </c:pt>
                      <c:pt idx="6">
                        <c:v>EXAMEN DE PESQUIZA ESPECIAL PARA TUMOR DE CUELLO UTERINO</c:v>
                      </c:pt>
                      <c:pt idx="7">
                        <c:v>EXAMEN ODONTOLOGICO </c:v>
                      </c:pt>
                      <c:pt idx="8">
                        <c:v>CONTROL DE PLACA DENTAL</c:v>
                      </c:pt>
                      <c:pt idx="9">
                        <c:v>APLICACIÓN DE SELLANTES POR FOTOCURADO</c:v>
                      </c:pt>
                    </c:strCache>
                  </c:strRef>
                </c:cat>
                <c:val>
                  <c:numRef>
                    <c:extLst xmlns:c15="http://schemas.microsoft.com/office/drawing/2012/chart">
                      <c:ext xmlns:c15="http://schemas.microsoft.com/office/drawing/2012/chart" uri="{02D57815-91ED-43cb-92C2-25804820EDAC}">
                        <c15:formulaRef>
                          <c15:sqref>Hoja1!$T$7:$T$16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1A4B-4CEA-A7BE-EEDE2E693277}"/>
                  </c:ext>
                </c:extLst>
              </c15:ser>
            </c15:filteredBarSeries>
            <c15:filteredBarSeries>
              <c15:ser>
                <c:idx val="4"/>
                <c:order val="4"/>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Hoja1!$N$7:$N$16</c15:sqref>
                        </c15:formulaRef>
                      </c:ext>
                    </c:extLst>
                    <c:strCache>
                      <c:ptCount val="10"/>
                      <c:pt idx="0">
                        <c:v>CONSULTA PARA LA ATENCION Y SUPERVISION DE LA SALUD DE OTROS NIÑOS O LACTANTES</c:v>
                      </c:pt>
                      <c:pt idx="1">
                        <c:v>CONSULTA DE DETECCION DE ALTERACIONES RENALES CRONICAS E HIPERTENSIVAS</c:v>
                      </c:pt>
                      <c:pt idx="2">
                        <c:v>CONSULTA PARA LA DETCCION DE ALTERACIONES EN EL ADULTO </c:v>
                      </c:pt>
                      <c:pt idx="3">
                        <c:v>EXAMEN DE DESARROLLO DEL ESTADO DEL ADOLESCENTE</c:v>
                      </c:pt>
                      <c:pt idx="4">
                        <c:v>SUPERVISION DEL EMBARAZO NORMAL NO ESPECIFICADO</c:v>
                      </c:pt>
                      <c:pt idx="5">
                        <c:v>TOPIFICACION DE FLUOR EN BARNIZ</c:v>
                      </c:pt>
                      <c:pt idx="6">
                        <c:v>EXAMEN DE PESQUIZA ESPECIAL PARA TUMOR DE CUELLO UTERINO</c:v>
                      </c:pt>
                      <c:pt idx="7">
                        <c:v>EXAMEN ODONTOLOGICO </c:v>
                      </c:pt>
                      <c:pt idx="8">
                        <c:v>CONTROL DE PLACA DENTAL</c:v>
                      </c:pt>
                      <c:pt idx="9">
                        <c:v>APLICACIÓN DE SELLANTES POR FOTOCURADO</c:v>
                      </c:pt>
                    </c:strCache>
                  </c:strRef>
                </c:cat>
                <c:val>
                  <c:numRef>
                    <c:extLst xmlns:c15="http://schemas.microsoft.com/office/drawing/2012/chart">
                      <c:ext xmlns:c15="http://schemas.microsoft.com/office/drawing/2012/chart" uri="{02D57815-91ED-43cb-92C2-25804820EDAC}">
                        <c15:formulaRef>
                          <c15:sqref>Hoja1!$U$7:$U$16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1A4B-4CEA-A7BE-EEDE2E693277}"/>
                  </c:ext>
                </c:extLst>
              </c15:ser>
            </c15:filteredBarSeries>
          </c:ext>
        </c:extLst>
      </c:barChart>
      <c:catAx>
        <c:axId val="1134055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O"/>
          </a:p>
        </c:txPr>
        <c:crossAx val="1135550224"/>
        <c:crosses val="autoZero"/>
        <c:auto val="1"/>
        <c:lblAlgn val="ctr"/>
        <c:lblOffset val="100"/>
        <c:noMultiLvlLbl val="0"/>
      </c:catAx>
      <c:valAx>
        <c:axId val="1135550224"/>
        <c:scaling>
          <c:orientation val="minMax"/>
        </c:scaling>
        <c:delete val="1"/>
        <c:axPos val="l"/>
        <c:numFmt formatCode="General" sourceLinked="1"/>
        <c:majorTickMark val="none"/>
        <c:minorTickMark val="none"/>
        <c:tickLblPos val="nextTo"/>
        <c:crossAx val="11340553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Hoja1!$D$21</c:f>
              <c:strCache>
                <c:ptCount val="1"/>
                <c:pt idx="0">
                  <c:v>%</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Hoja1!$B$22:$B$31</c:f>
              <c:strCache>
                <c:ptCount val="10"/>
                <c:pt idx="0">
                  <c:v>Infecciones de las vías respiratorias </c:v>
                </c:pt>
                <c:pt idx="1">
                  <c:v>Examen medico general </c:v>
                </c:pt>
                <c:pt idx="2">
                  <c:v>Hipertensión esencial primaria</c:v>
                </c:pt>
                <c:pt idx="3">
                  <c:v>Dolor abdominal </c:v>
                </c:pt>
                <c:pt idx="4">
                  <c:v>Gastritis no especificada</c:v>
                </c:pt>
                <c:pt idx="5">
                  <c:v>Infeccion de las vias urinarias </c:v>
                </c:pt>
                <c:pt idx="6">
                  <c:v>Cefalea</c:v>
                </c:pt>
                <c:pt idx="7">
                  <c:v>Enfermedad diarreica aguda</c:v>
                </c:pt>
                <c:pt idx="8">
                  <c:v>Gingivitis cronica</c:v>
                </c:pt>
                <c:pt idx="9">
                  <c:v>Caries de la dentina</c:v>
                </c:pt>
              </c:strCache>
              <c:extLst/>
            </c:strRef>
          </c:cat>
          <c:val>
            <c:numRef>
              <c:f>Hoja1!$D$22:$D$31</c:f>
              <c:numCache>
                <c:formatCode>General</c:formatCode>
                <c:ptCount val="10"/>
                <c:pt idx="0">
                  <c:v>27</c:v>
                </c:pt>
                <c:pt idx="1">
                  <c:v>20</c:v>
                </c:pt>
                <c:pt idx="2">
                  <c:v>16</c:v>
                </c:pt>
                <c:pt idx="3">
                  <c:v>11</c:v>
                </c:pt>
                <c:pt idx="4">
                  <c:v>10</c:v>
                </c:pt>
                <c:pt idx="5">
                  <c:v>8</c:v>
                </c:pt>
                <c:pt idx="6">
                  <c:v>4</c:v>
                </c:pt>
                <c:pt idx="7">
                  <c:v>2</c:v>
                </c:pt>
                <c:pt idx="8">
                  <c:v>1</c:v>
                </c:pt>
                <c:pt idx="9">
                  <c:v>1</c:v>
                </c:pt>
              </c:numCache>
            </c:numRef>
          </c:val>
          <c:extLst>
            <c:ext xmlns:c16="http://schemas.microsoft.com/office/drawing/2014/chart" uri="{C3380CC4-5D6E-409C-BE32-E72D297353CC}">
              <c16:uniqueId val="{00000000-F22B-4CFB-A8CD-2E0D33163AC3}"/>
            </c:ext>
          </c:extLst>
        </c:ser>
        <c:dLbls>
          <c:dLblPos val="inEnd"/>
          <c:showLegendKey val="0"/>
          <c:showVal val="1"/>
          <c:showCatName val="0"/>
          <c:showSerName val="0"/>
          <c:showPercent val="0"/>
          <c:showBubbleSize val="0"/>
        </c:dLbls>
        <c:gapWidth val="326"/>
        <c:overlap val="-58"/>
        <c:axId val="491702016"/>
        <c:axId val="262641792"/>
      </c:barChart>
      <c:catAx>
        <c:axId val="491702016"/>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2641792"/>
        <c:crosses val="autoZero"/>
        <c:auto val="1"/>
        <c:lblAlgn val="ctr"/>
        <c:lblOffset val="100"/>
        <c:noMultiLvlLbl val="0"/>
      </c:catAx>
      <c:valAx>
        <c:axId val="262641792"/>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9170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6898148148148148"/>
          <c:w val="0.81388888888888888"/>
          <c:h val="0.77314814814814814"/>
        </c:manualLayout>
      </c:layout>
      <c:pie3DChart>
        <c:varyColors val="1"/>
        <c:ser>
          <c:idx val="1"/>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1A8-4CE5-BCC1-FE910AB6653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1A8-4CE5-BCC1-FE910AB6653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1A8-4CE5-BCC1-FE910AB6653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1A8-4CE5-BCC1-FE910AB6653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A1A8-4CE5-BCC1-FE910AB6653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A1A8-4CE5-BCC1-FE910AB66539}"/>
              </c:ext>
            </c:extLst>
          </c:dPt>
          <c:dLbls>
            <c:dLbl>
              <c:idx val="0"/>
              <c:layout>
                <c:manualLayout>
                  <c:x val="-8.3333333333334356E-3"/>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A8-4CE5-BCC1-FE910AB66539}"/>
                </c:ext>
              </c:extLst>
            </c:dLbl>
            <c:dLbl>
              <c:idx val="1"/>
              <c:layout>
                <c:manualLayout>
                  <c:x val="-5.8333333333333334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A8-4CE5-BCC1-FE910AB66539}"/>
                </c:ext>
              </c:extLst>
            </c:dLbl>
            <c:dLbl>
              <c:idx val="2"/>
              <c:layout>
                <c:manualLayout>
                  <c:x val="0"/>
                  <c:y val="4.629629629629586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A8-4CE5-BCC1-FE910AB66539}"/>
                </c:ext>
              </c:extLst>
            </c:dLbl>
            <c:dLbl>
              <c:idx val="3"/>
              <c:layout>
                <c:manualLayout>
                  <c:x val="-5.8333333333333348E-2"/>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A8-4CE5-BCC1-FE910AB66539}"/>
                </c:ext>
              </c:extLst>
            </c:dLbl>
            <c:dLbl>
              <c:idx val="4"/>
              <c:layout>
                <c:manualLayout>
                  <c:x val="0"/>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A8-4CE5-BCC1-FE910AB66539}"/>
                </c:ext>
              </c:extLst>
            </c:dLbl>
            <c:dLbl>
              <c:idx val="5"/>
              <c:layout>
                <c:manualLayout>
                  <c:x val="0.14444444444444443"/>
                  <c:y val="-3.24074074074074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A8-4CE5-BCC1-FE910AB66539}"/>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Hoja1!$F$22:$F$27</c:f>
              <c:strCache>
                <c:ptCount val="6"/>
                <c:pt idx="0">
                  <c:v>MEDICINA</c:v>
                </c:pt>
                <c:pt idx="1">
                  <c:v>ODONTOLOGIA </c:v>
                </c:pt>
                <c:pt idx="2">
                  <c:v>LABORATORIO</c:v>
                </c:pt>
                <c:pt idx="3">
                  <c:v>NUTRICION</c:v>
                </c:pt>
                <c:pt idx="4">
                  <c:v>PSICOLOGIA</c:v>
                </c:pt>
                <c:pt idx="5">
                  <c:v>ECOGRAFIA </c:v>
                </c:pt>
              </c:strCache>
            </c:strRef>
          </c:cat>
          <c:val>
            <c:numRef>
              <c:f>Hoja1!$H$22:$H$27</c:f>
              <c:numCache>
                <c:formatCode>0%</c:formatCode>
                <c:ptCount val="6"/>
                <c:pt idx="0">
                  <c:v>0.44</c:v>
                </c:pt>
                <c:pt idx="1">
                  <c:v>0.27</c:v>
                </c:pt>
                <c:pt idx="2">
                  <c:v>0.17</c:v>
                </c:pt>
                <c:pt idx="3">
                  <c:v>0.09</c:v>
                </c:pt>
                <c:pt idx="4">
                  <c:v>0.02</c:v>
                </c:pt>
                <c:pt idx="5">
                  <c:v>0.01</c:v>
                </c:pt>
              </c:numCache>
            </c:numRef>
          </c:val>
          <c:extLst>
            <c:ext xmlns:c16="http://schemas.microsoft.com/office/drawing/2014/chart" uri="{C3380CC4-5D6E-409C-BE32-E72D297353CC}">
              <c16:uniqueId val="{0000000C-A1A8-4CE5-BCC1-FE910AB66539}"/>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0-17T13:47:16.268" idx="1">
    <p:pos x="7680" y="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5BDA0-662B-6749-7889-B36911FC3FD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58D8CAB-8485-B5C5-5753-1CFE7AE81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444A7C2-24D3-C0CC-CE80-44F7E4C57528}"/>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5" name="Marcador de pie de página 4">
            <a:extLst>
              <a:ext uri="{FF2B5EF4-FFF2-40B4-BE49-F238E27FC236}">
                <a16:creationId xmlns:a16="http://schemas.microsoft.com/office/drawing/2014/main" id="{961A09D9-40B0-03A4-30E8-842BB9556C2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D01964F-F932-1C48-AE3A-E53DCAE8B359}"/>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344675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71E60-756D-E952-2D51-9EF806D26A7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C1A9BE-312E-7D94-D686-FFE6DA280E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5EB282-9623-5E1C-4F9A-ACDA2768402E}"/>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5" name="Marcador de pie de página 4">
            <a:extLst>
              <a:ext uri="{FF2B5EF4-FFF2-40B4-BE49-F238E27FC236}">
                <a16:creationId xmlns:a16="http://schemas.microsoft.com/office/drawing/2014/main" id="{51FAE1ED-1534-0395-77CC-CB48B2F7D82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24C44DB-C581-DD10-67B3-584C359CF2F2}"/>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166364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BAECEA-11B2-1BB4-03A0-5E2B9D2F5A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0FA903C-D4D5-FF28-627C-9DD7EAA008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E18F6A3-9733-9B0C-C3CB-E87CA51F66CF}"/>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5" name="Marcador de pie de página 4">
            <a:extLst>
              <a:ext uri="{FF2B5EF4-FFF2-40B4-BE49-F238E27FC236}">
                <a16:creationId xmlns:a16="http://schemas.microsoft.com/office/drawing/2014/main" id="{5DB5B473-757B-6B8A-20E3-59B70EDC1E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1B6C6F9-F237-519D-C465-2EE4100F3C45}"/>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23237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BF474B-7BBE-4270-39FA-F698C298AF6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0E9C5AD-973E-DF1D-EC92-FD42126E843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1FE8A37-D6B6-9F03-DDD9-930070D4F39D}"/>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5" name="Marcador de pie de página 4">
            <a:extLst>
              <a:ext uri="{FF2B5EF4-FFF2-40B4-BE49-F238E27FC236}">
                <a16:creationId xmlns:a16="http://schemas.microsoft.com/office/drawing/2014/main" id="{22243155-694A-62B0-BBCB-3E78D4B8F6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B764C-3F45-6308-A667-8E0888A6F51B}"/>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221116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192EB-7149-AFDA-2E69-9975D063868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319544-59FC-DD84-F609-0F659390E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D01CA6-DF55-FD85-6C7E-B29CC5FF7357}"/>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5" name="Marcador de pie de página 4">
            <a:extLst>
              <a:ext uri="{FF2B5EF4-FFF2-40B4-BE49-F238E27FC236}">
                <a16:creationId xmlns:a16="http://schemas.microsoft.com/office/drawing/2014/main" id="{65163790-C167-A16E-6A61-2E7447E919E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900D6CF-DF22-C0EE-1684-97F041B9F107}"/>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48897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0CF18-43F0-E69F-36A9-FE1860BE5BE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E716761-66EB-80DF-4641-FC548905ED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F1A9180-6C91-AA6F-DE3B-A3ACA897647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2711B32-709C-56FF-6282-920E918330ED}"/>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6" name="Marcador de pie de página 5">
            <a:extLst>
              <a:ext uri="{FF2B5EF4-FFF2-40B4-BE49-F238E27FC236}">
                <a16:creationId xmlns:a16="http://schemas.microsoft.com/office/drawing/2014/main" id="{77565B2A-B4ED-0CCD-A258-EF79C804249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563A026-9347-0DC3-6ABB-FBD882069AC8}"/>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201379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D643C-FAB7-7A5B-4D3C-C36A763934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0C93113-E7F2-0D1F-F39C-50439E75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8B1354-6E8B-3672-9449-2070D1B1A9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447123F-C292-21B0-013B-B20120EC9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9BBC1-5D1D-7A57-45A4-E4EBB79692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751F5DC-9CB3-B5BB-711C-EDF9383B9994}"/>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8" name="Marcador de pie de página 7">
            <a:extLst>
              <a:ext uri="{FF2B5EF4-FFF2-40B4-BE49-F238E27FC236}">
                <a16:creationId xmlns:a16="http://schemas.microsoft.com/office/drawing/2014/main" id="{3ABF5FDC-3478-551F-49D5-6555807B422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3D5AB9-F248-C41C-D9C7-C529276D0093}"/>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211834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6BD2B-5D30-1C14-D493-D59AF482ECF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2632BA7-C633-E5C6-537F-87B719FE075B}"/>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4" name="Marcador de pie de página 3">
            <a:extLst>
              <a:ext uri="{FF2B5EF4-FFF2-40B4-BE49-F238E27FC236}">
                <a16:creationId xmlns:a16="http://schemas.microsoft.com/office/drawing/2014/main" id="{62B44C69-C991-AED2-553F-F9F04FD68AA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8269A2-EBF8-3B2D-A329-CF469B06412B}"/>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238803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887E66E-A9A8-B190-6924-7C0FC01747A2}"/>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3" name="Marcador de pie de página 2">
            <a:extLst>
              <a:ext uri="{FF2B5EF4-FFF2-40B4-BE49-F238E27FC236}">
                <a16:creationId xmlns:a16="http://schemas.microsoft.com/office/drawing/2014/main" id="{2FAA9105-2D04-C630-4920-0830364F87D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4AA168E-9A6F-76C0-6508-5A212ACE2C06}"/>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30990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903FA-6843-8303-3E9F-284F06BD2D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689ABBC-DB9C-638C-7F41-F003D1FF6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7E1B794-5265-97C2-7DFE-FFE1DA4DA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117473-E12F-1F2C-A647-C7F0E5A7DCAF}"/>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6" name="Marcador de pie de página 5">
            <a:extLst>
              <a:ext uri="{FF2B5EF4-FFF2-40B4-BE49-F238E27FC236}">
                <a16:creationId xmlns:a16="http://schemas.microsoft.com/office/drawing/2014/main" id="{BD348DFE-2332-AFD3-AC10-B583C14D6C5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99D0D0B-1372-E3C2-0175-48B9FDF9573E}"/>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246605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CFC1D-AF6A-5777-C6BC-7328C5E767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6394771-1044-8600-1247-E9073E381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3500AD0-2456-F9DE-1570-9293F3F89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DC5437-B994-FD23-3A03-84026C72B0E5}"/>
              </a:ext>
            </a:extLst>
          </p:cNvPr>
          <p:cNvSpPr>
            <a:spLocks noGrp="1"/>
          </p:cNvSpPr>
          <p:nvPr>
            <p:ph type="dt" sz="half" idx="10"/>
          </p:nvPr>
        </p:nvSpPr>
        <p:spPr/>
        <p:txBody>
          <a:bodyPr/>
          <a:lstStyle/>
          <a:p>
            <a:fld id="{87646767-CBE4-4B16-A8DD-50F0FA3E29DD}" type="datetimeFigureOut">
              <a:rPr lang="es-CO" smtClean="0"/>
              <a:t>10/04/2024</a:t>
            </a:fld>
            <a:endParaRPr lang="es-CO"/>
          </a:p>
        </p:txBody>
      </p:sp>
      <p:sp>
        <p:nvSpPr>
          <p:cNvPr id="6" name="Marcador de pie de página 5">
            <a:extLst>
              <a:ext uri="{FF2B5EF4-FFF2-40B4-BE49-F238E27FC236}">
                <a16:creationId xmlns:a16="http://schemas.microsoft.com/office/drawing/2014/main" id="{96BC3964-DBD2-EE32-1DE4-CC6219E8A6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50F31F7-199A-8EF8-64F3-5BD6F2FFFE5D}"/>
              </a:ext>
            </a:extLst>
          </p:cNvPr>
          <p:cNvSpPr>
            <a:spLocks noGrp="1"/>
          </p:cNvSpPr>
          <p:nvPr>
            <p:ph type="sldNum" sz="quarter" idx="12"/>
          </p:nvPr>
        </p:nvSpPr>
        <p:spPr/>
        <p:txBody>
          <a:bodyPr/>
          <a:lstStyle/>
          <a:p>
            <a:fld id="{3225ED06-79D2-460F-83D1-9AA8F66C96DE}" type="slidenum">
              <a:rPr lang="es-CO" smtClean="0"/>
              <a:t>‹Nº›</a:t>
            </a:fld>
            <a:endParaRPr lang="es-CO"/>
          </a:p>
        </p:txBody>
      </p:sp>
    </p:spTree>
    <p:extLst>
      <p:ext uri="{BB962C8B-B14F-4D97-AF65-F5344CB8AC3E}">
        <p14:creationId xmlns:p14="http://schemas.microsoft.com/office/powerpoint/2010/main" val="354822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920710-92A9-B3D4-FF76-41B28B3E2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AEC0CD-A90E-3110-AE75-8C716C230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5A52B49-E4A8-1701-6B5D-0D32B42CD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46767-CBE4-4B16-A8DD-50F0FA3E29DD}" type="datetimeFigureOut">
              <a:rPr lang="es-CO" smtClean="0"/>
              <a:t>10/04/2024</a:t>
            </a:fld>
            <a:endParaRPr lang="es-CO"/>
          </a:p>
        </p:txBody>
      </p:sp>
      <p:sp>
        <p:nvSpPr>
          <p:cNvPr id="5" name="Marcador de pie de página 4">
            <a:extLst>
              <a:ext uri="{FF2B5EF4-FFF2-40B4-BE49-F238E27FC236}">
                <a16:creationId xmlns:a16="http://schemas.microsoft.com/office/drawing/2014/main" id="{3042FB45-52ED-5866-122A-5CB8873C4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7033C16-A814-1529-9879-0B8B24D13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5ED06-79D2-460F-83D1-9AA8F66C96DE}" type="slidenum">
              <a:rPr lang="es-CO" smtClean="0"/>
              <a:t>‹Nº›</a:t>
            </a:fld>
            <a:endParaRPr lang="es-CO"/>
          </a:p>
        </p:txBody>
      </p:sp>
    </p:spTree>
    <p:extLst>
      <p:ext uri="{BB962C8B-B14F-4D97-AF65-F5344CB8AC3E}">
        <p14:creationId xmlns:p14="http://schemas.microsoft.com/office/powerpoint/2010/main" val="2657251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comments" Target="../comments/commen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7CB2-94DE-C8A9-C522-1BC91C2A59CE}"/>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E8EFE964-BA92-5DE6-6816-95B2189A30A3}"/>
              </a:ext>
            </a:extLst>
          </p:cNvPr>
          <p:cNvSpPr>
            <a:spLocks noGrp="1"/>
          </p:cNvSpPr>
          <p:nvPr>
            <p:ph type="subTitle" idx="1"/>
          </p:nvPr>
        </p:nvSpPr>
        <p:spPr/>
        <p:txBody>
          <a:bodyPr/>
          <a:lstStyle/>
          <a:p>
            <a:endParaRPr lang="es-CO"/>
          </a:p>
        </p:txBody>
      </p:sp>
      <p:pic>
        <p:nvPicPr>
          <p:cNvPr id="4" name="Imagen 3">
            <a:extLst>
              <a:ext uri="{FF2B5EF4-FFF2-40B4-BE49-F238E27FC236}">
                <a16:creationId xmlns:a16="http://schemas.microsoft.com/office/drawing/2014/main" id="{1BBB3CB4-7418-5350-1C9F-751A2BEBD9B2}"/>
              </a:ext>
            </a:extLst>
          </p:cNvPr>
          <p:cNvPicPr>
            <a:picLocks noChangeAspect="1"/>
          </p:cNvPicPr>
          <p:nvPr/>
        </p:nvPicPr>
        <p:blipFill>
          <a:blip r:embed="rId2"/>
          <a:stretch>
            <a:fillRect/>
          </a:stretch>
        </p:blipFill>
        <p:spPr>
          <a:xfrm>
            <a:off x="0" y="0"/>
            <a:ext cx="12192000" cy="6857999"/>
          </a:xfrm>
          <a:prstGeom prst="rect">
            <a:avLst/>
          </a:prstGeom>
        </p:spPr>
      </p:pic>
      <p:sp>
        <p:nvSpPr>
          <p:cNvPr id="8" name="CuadroTexto 7">
            <a:extLst>
              <a:ext uri="{FF2B5EF4-FFF2-40B4-BE49-F238E27FC236}">
                <a16:creationId xmlns:a16="http://schemas.microsoft.com/office/drawing/2014/main" id="{3D29BEE9-4F44-2D02-5379-C35F3F6DEB17}"/>
              </a:ext>
            </a:extLst>
          </p:cNvPr>
          <p:cNvSpPr txBox="1"/>
          <p:nvPr/>
        </p:nvSpPr>
        <p:spPr>
          <a:xfrm>
            <a:off x="3017668" y="2458135"/>
            <a:ext cx="6156664" cy="228780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MX" sz="2800" b="1" dirty="0">
                <a:solidFill>
                  <a:prstClr val="black"/>
                </a:solidFill>
                <a:latin typeface="Arial" panose="020B0604020202020204" pitchFamily="34" charset="0"/>
                <a:cs typeface="Arial" panose="020B0604020202020204" pitchFamily="34" charset="0"/>
              </a:rPr>
              <a:t>INFORME DEL PROFESIONAL UNIVERSITARIO RESPONSABLE DEL PROCESO ASISTENCIAL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MX" sz="28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63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AE5E72D-E1C9-10AE-BC4E-C2F76992AB40}"/>
              </a:ext>
            </a:extLst>
          </p:cNvPr>
          <p:cNvPicPr>
            <a:picLocks noChangeAspect="1"/>
          </p:cNvPicPr>
          <p:nvPr/>
        </p:nvPicPr>
        <p:blipFill>
          <a:blip r:embed="rId2"/>
          <a:stretch>
            <a:fillRect/>
          </a:stretch>
        </p:blipFill>
        <p:spPr>
          <a:xfrm>
            <a:off x="0" y="-1"/>
            <a:ext cx="12192000" cy="6857999"/>
          </a:xfrm>
          <a:prstGeom prst="rect">
            <a:avLst/>
          </a:prstGeom>
        </p:spPr>
      </p:pic>
      <p:sp>
        <p:nvSpPr>
          <p:cNvPr id="3" name="Marcador de contenido 2">
            <a:extLst>
              <a:ext uri="{FF2B5EF4-FFF2-40B4-BE49-F238E27FC236}">
                <a16:creationId xmlns:a16="http://schemas.microsoft.com/office/drawing/2014/main" id="{AFB5FF3B-EA24-E796-543A-90CF110D719E}"/>
              </a:ext>
            </a:extLst>
          </p:cNvPr>
          <p:cNvSpPr>
            <a:spLocks noGrp="1"/>
          </p:cNvSpPr>
          <p:nvPr>
            <p:ph idx="1"/>
          </p:nvPr>
        </p:nvSpPr>
        <p:spPr>
          <a:xfrm>
            <a:off x="2719476" y="2778186"/>
            <a:ext cx="6099048" cy="1301623"/>
          </a:xfrm>
        </p:spPr>
        <p:txBody>
          <a:bodyPr/>
          <a:lstStyle/>
          <a:p>
            <a:pPr marL="0" indent="0" algn="ctr">
              <a:buNone/>
            </a:pPr>
            <a:r>
              <a:rPr lang="es-MX" b="1" dirty="0"/>
              <a:t>Informe sobre los Registros Individuales de Prestación de Servicios-R.I.P.S, Tercer trimestre 2023.</a:t>
            </a:r>
            <a:endParaRPr lang="es-CO" b="1" dirty="0"/>
          </a:p>
        </p:txBody>
      </p:sp>
    </p:spTree>
    <p:extLst>
      <p:ext uri="{BB962C8B-B14F-4D97-AF65-F5344CB8AC3E}">
        <p14:creationId xmlns:p14="http://schemas.microsoft.com/office/powerpoint/2010/main" val="217560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BD197-29B4-2C97-9041-C7F900D0395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8F3455F-D65E-CBAF-CDC8-FA1195EDF6A6}"/>
              </a:ext>
            </a:extLst>
          </p:cNvPr>
          <p:cNvSpPr>
            <a:spLocks noGrp="1"/>
          </p:cNvSpPr>
          <p:nvPr>
            <p:ph idx="1"/>
          </p:nvPr>
        </p:nvSpPr>
        <p:spPr/>
        <p:txBody>
          <a:bodyPr/>
          <a:lstStyle/>
          <a:p>
            <a:endParaRPr lang="es-CO"/>
          </a:p>
        </p:txBody>
      </p:sp>
      <p:pic>
        <p:nvPicPr>
          <p:cNvPr id="6" name="Imagen 5">
            <a:extLst>
              <a:ext uri="{FF2B5EF4-FFF2-40B4-BE49-F238E27FC236}">
                <a16:creationId xmlns:a16="http://schemas.microsoft.com/office/drawing/2014/main" id="{0391F79A-F32D-D77B-49B6-C0F61C7FDC2E}"/>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56D337DE-A7E7-2086-DD26-9B01748D2983}"/>
              </a:ext>
            </a:extLst>
          </p:cNvPr>
          <p:cNvSpPr txBox="1"/>
          <p:nvPr/>
        </p:nvSpPr>
        <p:spPr>
          <a:xfrm>
            <a:off x="1829167" y="871518"/>
            <a:ext cx="8533661" cy="954107"/>
          </a:xfrm>
          <a:prstGeom prst="rect">
            <a:avLst/>
          </a:prstGeom>
          <a:noFill/>
        </p:spPr>
        <p:txBody>
          <a:bodyPr wrap="square">
            <a:spAutoFit/>
          </a:bodyPr>
          <a:lstStyle/>
          <a:p>
            <a:pPr algn="ctr"/>
            <a:r>
              <a:rPr kumimoji="0" lang="es-CO" sz="2800" b="0" i="0" u="none" strike="noStrike" kern="1200" cap="none" spc="0" normalizeH="0" baseline="0" noProof="0" dirty="0">
                <a:ln>
                  <a:noFill/>
                </a:ln>
                <a:solidFill>
                  <a:prstClr val="black"/>
                </a:solidFill>
                <a:effectLst/>
                <a:uLnTx/>
                <a:uFillTx/>
                <a:ea typeface="+mj-ea"/>
                <a:cs typeface="Arial" panose="020B0604020202020204" pitchFamily="34" charset="0"/>
              </a:rPr>
              <a:t>PERFIL EPIDEMIOLOGICO GENERAL DE PROCEDENCIA POR MUNICIPIOS</a:t>
            </a:r>
            <a:endParaRPr lang="es-CO" sz="2800" dirty="0"/>
          </a:p>
        </p:txBody>
      </p:sp>
      <p:graphicFrame>
        <p:nvGraphicFramePr>
          <p:cNvPr id="5" name="Gráfico 4">
            <a:extLst>
              <a:ext uri="{FF2B5EF4-FFF2-40B4-BE49-F238E27FC236}">
                <a16:creationId xmlns:a16="http://schemas.microsoft.com/office/drawing/2014/main" id="{09578194-0D6F-C430-42E5-38BD37E80DA1}"/>
              </a:ext>
            </a:extLst>
          </p:cNvPr>
          <p:cNvGraphicFramePr>
            <a:graphicFrameLocks/>
          </p:cNvGraphicFramePr>
          <p:nvPr>
            <p:extLst>
              <p:ext uri="{D42A27DB-BD31-4B8C-83A1-F6EECF244321}">
                <p14:modId xmlns:p14="http://schemas.microsoft.com/office/powerpoint/2010/main" val="3940335106"/>
              </p:ext>
            </p:extLst>
          </p:nvPr>
        </p:nvGraphicFramePr>
        <p:xfrm>
          <a:off x="3809997" y="219708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97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17399-3030-FDD6-1078-3550DB91FC6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691CCCC7-431F-E447-027D-2BAC3E5D647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8E04629-0C5D-985C-A86D-C2A23E380683}"/>
              </a:ext>
            </a:extLst>
          </p:cNvPr>
          <p:cNvPicPr>
            <a:picLocks noChangeAspect="1"/>
          </p:cNvPicPr>
          <p:nvPr/>
        </p:nvPicPr>
        <p:blipFill>
          <a:blip r:embed="rId2"/>
          <a:stretch>
            <a:fillRect/>
          </a:stretch>
        </p:blipFill>
        <p:spPr>
          <a:xfrm>
            <a:off x="0" y="1"/>
            <a:ext cx="12192000" cy="6857999"/>
          </a:xfrm>
          <a:prstGeom prst="rect">
            <a:avLst/>
          </a:prstGeom>
        </p:spPr>
      </p:pic>
      <p:sp>
        <p:nvSpPr>
          <p:cNvPr id="6" name="CuadroTexto 5">
            <a:extLst>
              <a:ext uri="{FF2B5EF4-FFF2-40B4-BE49-F238E27FC236}">
                <a16:creationId xmlns:a16="http://schemas.microsoft.com/office/drawing/2014/main" id="{602972B2-3903-F476-FE89-9AE928295821}"/>
              </a:ext>
            </a:extLst>
          </p:cNvPr>
          <p:cNvSpPr txBox="1"/>
          <p:nvPr/>
        </p:nvSpPr>
        <p:spPr>
          <a:xfrm>
            <a:off x="2317440" y="1052813"/>
            <a:ext cx="7557117" cy="523220"/>
          </a:xfrm>
          <a:prstGeom prst="rect">
            <a:avLst/>
          </a:prstGeom>
          <a:noFill/>
        </p:spPr>
        <p:txBody>
          <a:bodyPr wrap="square">
            <a:spAutoFit/>
          </a:bodyPr>
          <a:lstStyle/>
          <a:p>
            <a:pPr algn="ctr"/>
            <a:r>
              <a:rPr kumimoji="0" lang="es-CO" sz="2800" b="0" i="0" u="none" strike="noStrike" kern="1200" cap="none" spc="0" normalizeH="0" baseline="0" noProof="0" dirty="0">
                <a:ln>
                  <a:noFill/>
                </a:ln>
                <a:solidFill>
                  <a:prstClr val="black"/>
                </a:solidFill>
                <a:effectLst/>
                <a:uLnTx/>
                <a:uFillTx/>
                <a:ea typeface="+mj-ea"/>
                <a:cs typeface="Arial" panose="020B0604020202020204" pitchFamily="34" charset="0"/>
              </a:rPr>
              <a:t>PERFIL EPIDEMIOLOGICO GENERAL POR GENERO</a:t>
            </a:r>
            <a:endParaRPr lang="es-CO" sz="2800" dirty="0"/>
          </a:p>
        </p:txBody>
      </p:sp>
      <p:graphicFrame>
        <p:nvGraphicFramePr>
          <p:cNvPr id="5" name="Gráfico 4">
            <a:extLst>
              <a:ext uri="{FF2B5EF4-FFF2-40B4-BE49-F238E27FC236}">
                <a16:creationId xmlns:a16="http://schemas.microsoft.com/office/drawing/2014/main" id="{107B0EAB-EC7E-640A-E5FD-42D413172658}"/>
              </a:ext>
            </a:extLst>
          </p:cNvPr>
          <p:cNvGraphicFramePr>
            <a:graphicFrameLocks/>
          </p:cNvGraphicFramePr>
          <p:nvPr>
            <p:extLst>
              <p:ext uri="{D42A27DB-BD31-4B8C-83A1-F6EECF244321}">
                <p14:modId xmlns:p14="http://schemas.microsoft.com/office/powerpoint/2010/main" val="3003837648"/>
              </p:ext>
            </p:extLst>
          </p:nvPr>
        </p:nvGraphicFramePr>
        <p:xfrm>
          <a:off x="3809998"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114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0A8A1-B43E-A074-3ADA-9B00EED178E1}"/>
              </a:ext>
            </a:extLst>
          </p:cNvPr>
          <p:cNvSpPr>
            <a:spLocks noGrp="1"/>
          </p:cNvSpPr>
          <p:nvPr>
            <p:ph type="title"/>
          </p:nvPr>
        </p:nvSpPr>
        <p:spPr/>
        <p:txBody>
          <a:bodyPr/>
          <a:lstStyle/>
          <a:p>
            <a:endParaRPr lang="es-CO"/>
          </a:p>
        </p:txBody>
      </p:sp>
      <p:pic>
        <p:nvPicPr>
          <p:cNvPr id="4" name="Imagen 3">
            <a:extLst>
              <a:ext uri="{FF2B5EF4-FFF2-40B4-BE49-F238E27FC236}">
                <a16:creationId xmlns:a16="http://schemas.microsoft.com/office/drawing/2014/main" id="{2FC5E0A3-36F0-74A2-32C5-240D2AFAE3D0}"/>
              </a:ext>
            </a:extLst>
          </p:cNvPr>
          <p:cNvPicPr>
            <a:picLocks noChangeAspect="1"/>
          </p:cNvPicPr>
          <p:nvPr/>
        </p:nvPicPr>
        <p:blipFill>
          <a:blip r:embed="rId2"/>
          <a:stretch>
            <a:fillRect/>
          </a:stretch>
        </p:blipFill>
        <p:spPr>
          <a:xfrm>
            <a:off x="0" y="0"/>
            <a:ext cx="12192000" cy="6857999"/>
          </a:xfrm>
          <a:prstGeom prst="rect">
            <a:avLst/>
          </a:prstGeom>
        </p:spPr>
      </p:pic>
      <p:sp>
        <p:nvSpPr>
          <p:cNvPr id="6" name="CuadroTexto 5">
            <a:extLst>
              <a:ext uri="{FF2B5EF4-FFF2-40B4-BE49-F238E27FC236}">
                <a16:creationId xmlns:a16="http://schemas.microsoft.com/office/drawing/2014/main" id="{EEA84634-48A3-593C-B8E2-689A40BEE163}"/>
              </a:ext>
            </a:extLst>
          </p:cNvPr>
          <p:cNvSpPr txBox="1"/>
          <p:nvPr/>
        </p:nvSpPr>
        <p:spPr>
          <a:xfrm>
            <a:off x="1145219" y="876858"/>
            <a:ext cx="9072979" cy="954107"/>
          </a:xfrm>
          <a:prstGeom prst="rect">
            <a:avLst/>
          </a:prstGeom>
          <a:noFill/>
        </p:spPr>
        <p:txBody>
          <a:bodyPr wrap="square">
            <a:spAutoFit/>
          </a:bodyPr>
          <a:lstStyle/>
          <a:p>
            <a:pPr algn="ctr"/>
            <a:r>
              <a:rPr kumimoji="0" lang="es-MX" sz="2800" b="0" i="0" u="none" strike="noStrike" kern="1200" cap="none" spc="0" normalizeH="0" baseline="0" noProof="0" dirty="0">
                <a:ln>
                  <a:noFill/>
                </a:ln>
                <a:solidFill>
                  <a:prstClr val="black"/>
                </a:solidFill>
                <a:effectLst/>
                <a:uLnTx/>
                <a:uFillTx/>
                <a:ea typeface="Times New Roman" panose="02020603050405020304" pitchFamily="18" charset="0"/>
                <a:cs typeface="+mj-cs"/>
              </a:rPr>
              <a:t>ANALISIS </a:t>
            </a:r>
            <a:r>
              <a:rPr lang="es-MX" sz="2800" dirty="0">
                <a:solidFill>
                  <a:prstClr val="black"/>
                </a:solidFill>
                <a:ea typeface="Times New Roman" panose="02020603050405020304" pitchFamily="18" charset="0"/>
                <a:cs typeface="+mj-cs"/>
              </a:rPr>
              <a:t>DEL TERCER TRIMESTRE 2023</a:t>
            </a:r>
            <a:r>
              <a:rPr kumimoji="0" lang="es-MX" sz="2800" b="0" i="0" u="none" strike="noStrike" kern="1200" cap="none" spc="0" normalizeH="0" baseline="0" noProof="0" dirty="0">
                <a:ln>
                  <a:noFill/>
                </a:ln>
                <a:solidFill>
                  <a:prstClr val="black"/>
                </a:solidFill>
                <a:effectLst/>
                <a:uLnTx/>
                <a:uFillTx/>
                <a:ea typeface="Times New Roman" panose="02020603050405020304" pitchFamily="18" charset="0"/>
                <a:cs typeface="+mj-cs"/>
              </a:rPr>
              <a:t>, AREA DE PROMOCION Y MANTENIMIENTO DE LA SALUD</a:t>
            </a:r>
            <a:endParaRPr lang="es-CO" sz="2800" dirty="0"/>
          </a:p>
        </p:txBody>
      </p:sp>
      <p:graphicFrame>
        <p:nvGraphicFramePr>
          <p:cNvPr id="8" name="Marcador de contenido 7">
            <a:extLst>
              <a:ext uri="{FF2B5EF4-FFF2-40B4-BE49-F238E27FC236}">
                <a16:creationId xmlns:a16="http://schemas.microsoft.com/office/drawing/2014/main" id="{74D08A48-8D5D-26B5-08FF-B2DFCEB2E0D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84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2613C-D11B-F141-D103-9787E1F883C1}"/>
              </a:ext>
            </a:extLst>
          </p:cNvPr>
          <p:cNvSpPr>
            <a:spLocks noGrp="1"/>
          </p:cNvSpPr>
          <p:nvPr>
            <p:ph type="title"/>
          </p:nvPr>
        </p:nvSpPr>
        <p:spPr/>
        <p:txBody>
          <a:bodyPr/>
          <a:lstStyle/>
          <a:p>
            <a:endParaRPr lang="es-CO"/>
          </a:p>
        </p:txBody>
      </p:sp>
      <p:pic>
        <p:nvPicPr>
          <p:cNvPr id="4" name="Imagen 3">
            <a:extLst>
              <a:ext uri="{FF2B5EF4-FFF2-40B4-BE49-F238E27FC236}">
                <a16:creationId xmlns:a16="http://schemas.microsoft.com/office/drawing/2014/main" id="{3718A28B-4C38-EA98-E955-7E438916C1DE}"/>
              </a:ext>
            </a:extLst>
          </p:cNvPr>
          <p:cNvPicPr>
            <a:picLocks noChangeAspect="1"/>
          </p:cNvPicPr>
          <p:nvPr/>
        </p:nvPicPr>
        <p:blipFill>
          <a:blip r:embed="rId2"/>
          <a:stretch>
            <a:fillRect/>
          </a:stretch>
        </p:blipFill>
        <p:spPr>
          <a:xfrm>
            <a:off x="0" y="-138545"/>
            <a:ext cx="12192000" cy="6857999"/>
          </a:xfrm>
          <a:prstGeom prst="rect">
            <a:avLst/>
          </a:prstGeom>
        </p:spPr>
      </p:pic>
      <p:sp>
        <p:nvSpPr>
          <p:cNvPr id="6" name="CuadroTexto 5">
            <a:extLst>
              <a:ext uri="{FF2B5EF4-FFF2-40B4-BE49-F238E27FC236}">
                <a16:creationId xmlns:a16="http://schemas.microsoft.com/office/drawing/2014/main" id="{8E5338F4-C8CC-7AB6-C3AA-DD62FE47CE54}"/>
              </a:ext>
            </a:extLst>
          </p:cNvPr>
          <p:cNvSpPr txBox="1"/>
          <p:nvPr/>
        </p:nvSpPr>
        <p:spPr>
          <a:xfrm>
            <a:off x="1023838" y="567303"/>
            <a:ext cx="10579608" cy="1077218"/>
          </a:xfrm>
          <a:prstGeom prst="rect">
            <a:avLst/>
          </a:prstGeom>
          <a:noFill/>
        </p:spPr>
        <p:txBody>
          <a:bodyPr wrap="square">
            <a:spAutoFit/>
          </a:bodyPr>
          <a:lstStyle/>
          <a:p>
            <a:pPr algn="ctr"/>
            <a:r>
              <a:rPr kumimoji="0" lang="es-ES" sz="2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j-cs"/>
              </a:rPr>
              <a:t>AREA DE CONSULTA EXTERNA</a:t>
            </a:r>
          </a:p>
          <a:p>
            <a:pPr algn="ctr"/>
            <a:r>
              <a:rPr lang="es-MX" dirty="0">
                <a:latin typeface="+mj-lt"/>
              </a:rPr>
              <a:t>Según los registros individuales de prestación de servicios de salud, la población del municipio de Sabanalarga consultó por los siguientes diagnósticos, los 10 más frecuentes en el tercer trimestre de 2023 fueron:</a:t>
            </a:r>
            <a:endParaRPr lang="es-CO" dirty="0">
              <a:latin typeface="+mj-lt"/>
            </a:endParaRPr>
          </a:p>
        </p:txBody>
      </p:sp>
      <p:graphicFrame>
        <p:nvGraphicFramePr>
          <p:cNvPr id="11" name="Marcador de contenido 10">
            <a:extLst>
              <a:ext uri="{FF2B5EF4-FFF2-40B4-BE49-F238E27FC236}">
                <a16:creationId xmlns:a16="http://schemas.microsoft.com/office/drawing/2014/main" id="{17D53FF8-0068-43A5-000E-9E0ADA4D7BF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72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7DF17-9B35-251E-D3BE-7C453E4B0CC7}"/>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6F9F20F1-934F-6C0D-9769-B80C0CB2CE2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31C6DBC-4A32-A995-2FC1-9A89132EBC6A}"/>
              </a:ext>
            </a:extLst>
          </p:cNvPr>
          <p:cNvPicPr>
            <a:picLocks noChangeAspect="1"/>
          </p:cNvPicPr>
          <p:nvPr/>
        </p:nvPicPr>
        <p:blipFill>
          <a:blip r:embed="rId2"/>
          <a:stretch>
            <a:fillRect/>
          </a:stretch>
        </p:blipFill>
        <p:spPr>
          <a:xfrm>
            <a:off x="-49197" y="1"/>
            <a:ext cx="12192000" cy="6857999"/>
          </a:xfrm>
          <a:prstGeom prst="rect">
            <a:avLst/>
          </a:prstGeom>
        </p:spPr>
      </p:pic>
      <p:sp>
        <p:nvSpPr>
          <p:cNvPr id="8" name="CuadroTexto 7">
            <a:extLst>
              <a:ext uri="{FF2B5EF4-FFF2-40B4-BE49-F238E27FC236}">
                <a16:creationId xmlns:a16="http://schemas.microsoft.com/office/drawing/2014/main" id="{DE1A6151-9415-09CD-89EF-9AFE9E032EF5}"/>
              </a:ext>
            </a:extLst>
          </p:cNvPr>
          <p:cNvSpPr txBox="1"/>
          <p:nvPr/>
        </p:nvSpPr>
        <p:spPr>
          <a:xfrm>
            <a:off x="1643846" y="766296"/>
            <a:ext cx="8904303" cy="523220"/>
          </a:xfrm>
          <a:prstGeom prst="rect">
            <a:avLst/>
          </a:prstGeom>
          <a:noFill/>
        </p:spPr>
        <p:txBody>
          <a:bodyPr wrap="square">
            <a:spAutoFit/>
          </a:bodyPr>
          <a:lstStyle/>
          <a:p>
            <a:pPr algn="ctr"/>
            <a:r>
              <a:rPr kumimoji="0" lang="es-CO" sz="2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j-cs"/>
              </a:rPr>
              <a:t>DISTRIBUCION POR SERVICIOS PRESTADOS </a:t>
            </a:r>
            <a:endParaRPr lang="es-CO" sz="2800" dirty="0">
              <a:latin typeface="+mj-lt"/>
            </a:endParaRPr>
          </a:p>
        </p:txBody>
      </p:sp>
      <p:graphicFrame>
        <p:nvGraphicFramePr>
          <p:cNvPr id="6" name="Gráfico 5">
            <a:extLst>
              <a:ext uri="{FF2B5EF4-FFF2-40B4-BE49-F238E27FC236}">
                <a16:creationId xmlns:a16="http://schemas.microsoft.com/office/drawing/2014/main" id="{F4DD5D8F-D3C4-6C13-608B-8960B7132480}"/>
              </a:ext>
            </a:extLst>
          </p:cNvPr>
          <p:cNvGraphicFramePr>
            <a:graphicFrameLocks/>
          </p:cNvGraphicFramePr>
          <p:nvPr>
            <p:extLst>
              <p:ext uri="{D42A27DB-BD31-4B8C-83A1-F6EECF244321}">
                <p14:modId xmlns:p14="http://schemas.microsoft.com/office/powerpoint/2010/main" val="2520152792"/>
              </p:ext>
            </p:extLst>
          </p:nvPr>
        </p:nvGraphicFramePr>
        <p:xfrm>
          <a:off x="3502977" y="1909807"/>
          <a:ext cx="5186039" cy="3038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35CFE7-9C6A-7959-EE59-4877C9B1977D}"/>
              </a:ext>
            </a:extLst>
          </p:cNvPr>
          <p:cNvPicPr>
            <a:picLocks noChangeAspect="1"/>
          </p:cNvPicPr>
          <p:nvPr/>
        </p:nvPicPr>
        <p:blipFill>
          <a:blip r:embed="rId2"/>
          <a:stretch>
            <a:fillRect/>
          </a:stretch>
        </p:blipFill>
        <p:spPr>
          <a:xfrm>
            <a:off x="0" y="0"/>
            <a:ext cx="12192000" cy="6857999"/>
          </a:xfrm>
          <a:prstGeom prst="rect">
            <a:avLst/>
          </a:prstGeom>
        </p:spPr>
      </p:pic>
      <p:sp>
        <p:nvSpPr>
          <p:cNvPr id="3" name="Marcador de contenido 2">
            <a:extLst>
              <a:ext uri="{FF2B5EF4-FFF2-40B4-BE49-F238E27FC236}">
                <a16:creationId xmlns:a16="http://schemas.microsoft.com/office/drawing/2014/main" id="{58B1EF87-95A6-859F-C965-BF855848C455}"/>
              </a:ext>
            </a:extLst>
          </p:cNvPr>
          <p:cNvSpPr>
            <a:spLocks noGrp="1"/>
          </p:cNvSpPr>
          <p:nvPr>
            <p:ph idx="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a:ln>
                  <a:noFill/>
                </a:ln>
                <a:solidFill>
                  <a:prstClr val="black"/>
                </a:solidFill>
                <a:effectLst/>
                <a:uLnTx/>
                <a:uFillTx/>
                <a:latin typeface="Calibri" panose="020F0502020204030204"/>
                <a:ea typeface="+mn-ea"/>
                <a:cs typeface="+mn-cs"/>
              </a:rPr>
              <a:t>Informe sobre la ejecución del Contrato Interadministrativo de prestación de servicios de salud de primer nivel de atención, bajo y mediano grado de complejidad a la población migrante y retornada no afiliada al Sistema de Seguridad Social en Salud, del municipio de Sabanalarga, sus corregimientos, veredas, y caseríos en los servicios del plan de Beneficios en Salud en el componente de salud sexual y reproductiva.</a:t>
            </a:r>
          </a:p>
          <a:p>
            <a:pPr marL="0" indent="0" algn="ctr">
              <a:buNone/>
            </a:pPr>
            <a:endParaRPr lang="es-CO" dirty="0"/>
          </a:p>
        </p:txBody>
      </p:sp>
    </p:spTree>
    <p:extLst>
      <p:ext uri="{BB962C8B-B14F-4D97-AF65-F5344CB8AC3E}">
        <p14:creationId xmlns:p14="http://schemas.microsoft.com/office/powerpoint/2010/main" val="317463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BAC3-5E9A-E33D-0A94-6FBC56E5190E}"/>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B676A99A-BFF3-FCB8-23A2-CC5DC40E8E72}"/>
              </a:ext>
            </a:extLst>
          </p:cNvPr>
          <p:cNvSpPr>
            <a:spLocks noGrp="1"/>
          </p:cNvSpPr>
          <p:nvPr>
            <p:ph type="title"/>
          </p:nvPr>
        </p:nvSpPr>
        <p:spPr/>
        <p:txBody>
          <a:bodyPr>
            <a:normAutofit/>
          </a:bodyPr>
          <a:lstStyle/>
          <a:p>
            <a:pPr algn="ctr"/>
            <a:r>
              <a:rPr lang="es-ES" sz="3600" b="1" dirty="0"/>
              <a:t>42 Gestantes </a:t>
            </a:r>
            <a:endParaRPr lang="es-CO" sz="3600" b="1" dirty="0"/>
          </a:p>
        </p:txBody>
      </p:sp>
      <p:pic>
        <p:nvPicPr>
          <p:cNvPr id="6" name="Marcador de contenido 5">
            <a:extLst>
              <a:ext uri="{FF2B5EF4-FFF2-40B4-BE49-F238E27FC236}">
                <a16:creationId xmlns:a16="http://schemas.microsoft.com/office/drawing/2014/main" id="{E1A77475-0FDD-D40E-2DF6-9694B4F56526}"/>
              </a:ext>
            </a:extLst>
          </p:cNvPr>
          <p:cNvPicPr>
            <a:picLocks noGrp="1" noChangeAspect="1"/>
          </p:cNvPicPr>
          <p:nvPr>
            <p:ph idx="1"/>
          </p:nvPr>
        </p:nvPicPr>
        <p:blipFill rotWithShape="1">
          <a:blip r:embed="rId3"/>
          <a:srcRect t="12751" b="14111"/>
          <a:stretch/>
        </p:blipFill>
        <p:spPr>
          <a:xfrm>
            <a:off x="6275293" y="1283611"/>
            <a:ext cx="4074024" cy="2234722"/>
          </a:xfrm>
          <a:prstGeom prst="rect">
            <a:avLst/>
          </a:prstGeom>
        </p:spPr>
      </p:pic>
      <p:sp>
        <p:nvSpPr>
          <p:cNvPr id="4" name="Marcador de texto 3">
            <a:extLst>
              <a:ext uri="{FF2B5EF4-FFF2-40B4-BE49-F238E27FC236}">
                <a16:creationId xmlns:a16="http://schemas.microsoft.com/office/drawing/2014/main" id="{C84D8EA9-A313-8598-B29D-483B715F84CC}"/>
              </a:ext>
            </a:extLst>
          </p:cNvPr>
          <p:cNvSpPr>
            <a:spLocks noGrp="1"/>
          </p:cNvSpPr>
          <p:nvPr>
            <p:ph type="body" sz="half" idx="2"/>
          </p:nvPr>
        </p:nvSpPr>
        <p:spPr/>
        <p:txBody>
          <a:bodyPr/>
          <a:lstStyle/>
          <a:p>
            <a:endParaRPr lang="es-ES" dirty="0"/>
          </a:p>
          <a:p>
            <a:endParaRPr lang="es-CO" dirty="0"/>
          </a:p>
          <a:p>
            <a:r>
              <a:rPr lang="es-CO" sz="2400" dirty="0"/>
              <a:t>2 Aguada de Pablo</a:t>
            </a:r>
          </a:p>
          <a:p>
            <a:r>
              <a:rPr lang="es-CO" sz="2400" dirty="0"/>
              <a:t>2 Cascajal</a:t>
            </a:r>
          </a:p>
          <a:p>
            <a:r>
              <a:rPr lang="es-CO" sz="2400" dirty="0"/>
              <a:t>2 Isabel López </a:t>
            </a:r>
          </a:p>
          <a:p>
            <a:r>
              <a:rPr lang="es-CO" sz="2400" dirty="0"/>
              <a:t>36 Casco urbano </a:t>
            </a:r>
          </a:p>
        </p:txBody>
      </p:sp>
      <p:pic>
        <p:nvPicPr>
          <p:cNvPr id="7" name="Imagen 6">
            <a:extLst>
              <a:ext uri="{FF2B5EF4-FFF2-40B4-BE49-F238E27FC236}">
                <a16:creationId xmlns:a16="http://schemas.microsoft.com/office/drawing/2014/main" id="{D2EEC230-117B-85D0-B034-50ADC674BDC6}"/>
              </a:ext>
            </a:extLst>
          </p:cNvPr>
          <p:cNvPicPr>
            <a:picLocks noChangeAspect="1"/>
          </p:cNvPicPr>
          <p:nvPr/>
        </p:nvPicPr>
        <p:blipFill rotWithShape="1">
          <a:blip r:embed="rId4"/>
          <a:srcRect l="4615" t="4314" r="3807" b="10327"/>
          <a:stretch/>
        </p:blipFill>
        <p:spPr>
          <a:xfrm>
            <a:off x="7111953" y="4685054"/>
            <a:ext cx="2740118" cy="1695514"/>
          </a:xfrm>
          <a:prstGeom prst="rect">
            <a:avLst/>
          </a:prstGeom>
        </p:spPr>
      </p:pic>
      <p:sp>
        <p:nvSpPr>
          <p:cNvPr id="9" name="CuadroTexto 8">
            <a:extLst>
              <a:ext uri="{FF2B5EF4-FFF2-40B4-BE49-F238E27FC236}">
                <a16:creationId xmlns:a16="http://schemas.microsoft.com/office/drawing/2014/main" id="{1D7FC886-B238-84E4-F549-13E7A012B3E4}"/>
              </a:ext>
            </a:extLst>
          </p:cNvPr>
          <p:cNvSpPr txBox="1"/>
          <p:nvPr/>
        </p:nvSpPr>
        <p:spPr>
          <a:xfrm>
            <a:off x="6167718" y="3624640"/>
            <a:ext cx="4629835" cy="954107"/>
          </a:xfrm>
          <a:prstGeom prst="rect">
            <a:avLst/>
          </a:prstGeom>
          <a:noFill/>
        </p:spPr>
        <p:txBody>
          <a:bodyPr wrap="square" rtlCol="0">
            <a:spAutoFit/>
          </a:bodyPr>
          <a:lstStyle/>
          <a:p>
            <a:pPr algn="ctr"/>
            <a:r>
              <a:rPr lang="es-ES" sz="2800" b="1" dirty="0"/>
              <a:t>19 Gestantes migrantes mediana y alta complejidad </a:t>
            </a:r>
            <a:endParaRPr lang="es-CO" sz="2800" b="1" dirty="0"/>
          </a:p>
        </p:txBody>
      </p:sp>
    </p:spTree>
    <p:extLst>
      <p:ext uri="{BB962C8B-B14F-4D97-AF65-F5344CB8AC3E}">
        <p14:creationId xmlns:p14="http://schemas.microsoft.com/office/powerpoint/2010/main" val="60743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1428</TotalTime>
  <Words>193</Words>
  <Application>Microsoft Office PowerPoint</Application>
  <PresentationFormat>Panorámica</PresentationFormat>
  <Paragraphs>19</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42 Gestantes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2821@colegioaleman.edu.co</cp:lastModifiedBy>
  <cp:revision>47</cp:revision>
  <dcterms:created xsi:type="dcterms:W3CDTF">2022-05-11T18:21:35Z</dcterms:created>
  <dcterms:modified xsi:type="dcterms:W3CDTF">2024-04-11T01:02:44Z</dcterms:modified>
</cp:coreProperties>
</file>