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63" r:id="rId2"/>
    <p:sldId id="271" r:id="rId3"/>
    <p:sldId id="256" r:id="rId4"/>
    <p:sldId id="270" r:id="rId5"/>
    <p:sldId id="272" r:id="rId6"/>
    <p:sldId id="274" r:id="rId7"/>
    <p:sldId id="275" r:id="rId8"/>
    <p:sldId id="276" r:id="rId9"/>
    <p:sldId id="277" r:id="rId10"/>
    <p:sldId id="278" r:id="rId11"/>
    <p:sldId id="279" r:id="rId12"/>
    <p:sldId id="280" r:id="rId13"/>
    <p:sldId id="281" r:id="rId14"/>
    <p:sldId id="282" r:id="rId15"/>
    <p:sldId id="325" r:id="rId16"/>
    <p:sldId id="264" r:id="rId17"/>
    <p:sldId id="286" r:id="rId18"/>
    <p:sldId id="287" r:id="rId19"/>
    <p:sldId id="288" r:id="rId20"/>
    <p:sldId id="284" r:id="rId21"/>
    <p:sldId id="291" r:id="rId22"/>
    <p:sldId id="292" r:id="rId23"/>
    <p:sldId id="290" r:id="rId24"/>
    <p:sldId id="293" r:id="rId25"/>
    <p:sldId id="296" r:id="rId26"/>
    <p:sldId id="295" r:id="rId27"/>
    <p:sldId id="298" r:id="rId28"/>
    <p:sldId id="300" r:id="rId29"/>
    <p:sldId id="303" r:id="rId30"/>
    <p:sldId id="302" r:id="rId31"/>
    <p:sldId id="304" r:id="rId32"/>
    <p:sldId id="305" r:id="rId33"/>
    <p:sldId id="306" r:id="rId34"/>
    <p:sldId id="307" r:id="rId35"/>
    <p:sldId id="258" r:id="rId36"/>
    <p:sldId id="329" r:id="rId37"/>
    <p:sldId id="261" r:id="rId38"/>
    <p:sldId id="262" r:id="rId39"/>
    <p:sldId id="330" r:id="rId40"/>
    <p:sldId id="331" r:id="rId41"/>
    <p:sldId id="332" r:id="rId42"/>
    <p:sldId id="289" r:id="rId43"/>
    <p:sldId id="283" r:id="rId44"/>
    <p:sldId id="333" r:id="rId45"/>
    <p:sldId id="285" r:id="rId46"/>
    <p:sldId id="334" r:id="rId47"/>
    <p:sldId id="335" r:id="rId48"/>
    <p:sldId id="336" r:id="rId49"/>
    <p:sldId id="337" r:id="rId50"/>
    <p:sldId id="328" r:id="rId51"/>
    <p:sldId id="319" r:id="rId52"/>
    <p:sldId id="318" r:id="rId53"/>
    <p:sldId id="320" r:id="rId54"/>
    <p:sldId id="321" r:id="rId55"/>
    <p:sldId id="322" r:id="rId56"/>
    <p:sldId id="324" r:id="rId5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7A00"/>
    <a:srgbClr val="99FF33"/>
    <a:srgbClr val="007A4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16" y="8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57C9-83D6-4371-A615-916C258CFF5E}" type="datetimeFigureOut">
              <a:rPr lang="es-CO" smtClean="0"/>
              <a:t>16/06/2021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75798-EA31-4864-BD56-A13A69D00A60}" type="slidenum">
              <a:rPr lang="es-CO" smtClean="0"/>
              <a:t>‹Nº›</a:t>
            </a:fld>
            <a:endParaRPr lang="es-CO"/>
          </a:p>
        </p:txBody>
      </p:sp>
    </p:spTree>
    <p:extLst>
      <p:ext uri="{BB962C8B-B14F-4D97-AF65-F5344CB8AC3E}">
        <p14:creationId xmlns:p14="http://schemas.microsoft.com/office/powerpoint/2010/main" val="138186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imagen de diapositiva 1">
            <a:extLst>
              <a:ext uri="{FF2B5EF4-FFF2-40B4-BE49-F238E27FC236}">
                <a16:creationId xmlns:a16="http://schemas.microsoft.com/office/drawing/2014/main" id="{FB5A0681-DBF8-4737-90E3-8BA1B48527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Marcador de notas 2">
            <a:extLst>
              <a:ext uri="{FF2B5EF4-FFF2-40B4-BE49-F238E27FC236}">
                <a16:creationId xmlns:a16="http://schemas.microsoft.com/office/drawing/2014/main" id="{8E9A9FC2-A01F-474A-BE3D-CD1943C7C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CO"/>
              <a:t> </a:t>
            </a:r>
            <a:endParaRPr lang="es-CO" altLang="es-CO"/>
          </a:p>
        </p:txBody>
      </p:sp>
      <p:sp>
        <p:nvSpPr>
          <p:cNvPr id="15364" name="Marcador de número de diapositiva 3">
            <a:extLst>
              <a:ext uri="{FF2B5EF4-FFF2-40B4-BE49-F238E27FC236}">
                <a16:creationId xmlns:a16="http://schemas.microsoft.com/office/drawing/2014/main" id="{5617B731-7F98-4BAA-98B9-CAD0595ED4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F680716-0F32-45A6-873B-80EA479F0FF6}" type="slidenum">
              <a:rPr lang="es-CO" altLang="es-ES" smtClean="0"/>
              <a:pPr/>
              <a:t>38</a:t>
            </a:fld>
            <a:endParaRPr lang="es-CO" altLang="es-ES"/>
          </a:p>
        </p:txBody>
      </p:sp>
    </p:spTree>
    <p:extLst>
      <p:ext uri="{BB962C8B-B14F-4D97-AF65-F5344CB8AC3E}">
        <p14:creationId xmlns:p14="http://schemas.microsoft.com/office/powerpoint/2010/main" val="4271132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imagen de diapositiva 1">
            <a:extLst>
              <a:ext uri="{FF2B5EF4-FFF2-40B4-BE49-F238E27FC236}">
                <a16:creationId xmlns:a16="http://schemas.microsoft.com/office/drawing/2014/main" id="{71159D06-0CAB-49D9-B7CA-42C2CB232D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Marcador de notas 2">
            <a:extLst>
              <a:ext uri="{FF2B5EF4-FFF2-40B4-BE49-F238E27FC236}">
                <a16:creationId xmlns:a16="http://schemas.microsoft.com/office/drawing/2014/main" id="{86982FB9-54C5-41FA-A26E-E87DCB55E1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O" altLang="en-US"/>
          </a:p>
        </p:txBody>
      </p:sp>
      <p:sp>
        <p:nvSpPr>
          <p:cNvPr id="18436" name="Marcador de número de diapositiva 3">
            <a:extLst>
              <a:ext uri="{FF2B5EF4-FFF2-40B4-BE49-F238E27FC236}">
                <a16:creationId xmlns:a16="http://schemas.microsoft.com/office/drawing/2014/main" id="{96AD1947-9E24-4249-85AA-849D9FAE79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F2689A-B4F9-4E0E-9481-27E7B88811D4}" type="slidenum">
              <a:rPr lang="es-CO" altLang="es-ES" smtClean="0"/>
              <a:pPr/>
              <a:t>40</a:t>
            </a:fld>
            <a:endParaRPr lang="es-CO" altLang="es-ES"/>
          </a:p>
        </p:txBody>
      </p:sp>
    </p:spTree>
    <p:extLst>
      <p:ext uri="{BB962C8B-B14F-4D97-AF65-F5344CB8AC3E}">
        <p14:creationId xmlns:p14="http://schemas.microsoft.com/office/powerpoint/2010/main" val="225188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p:cNvSpPr>
            <a:spLocks noGrp="1"/>
          </p:cNvSpPr>
          <p:nvPr>
            <p:ph type="dt" sz="half" idx="10"/>
          </p:nvPr>
        </p:nvSpPr>
        <p:spPr/>
        <p:txBody>
          <a:bodyPr/>
          <a:lstStyle/>
          <a:p>
            <a:fld id="{AA54371A-BF2C-4891-8696-8CD1579002DC}" type="datetimeFigureOut">
              <a:rPr lang="es-CO" smtClean="0"/>
              <a:t>16/06/2021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214120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AA54371A-BF2C-4891-8696-8CD1579002DC}" type="datetimeFigureOut">
              <a:rPr lang="es-CO" smtClean="0"/>
              <a:t>16/06/2021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134020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AA54371A-BF2C-4891-8696-8CD1579002DC}" type="datetimeFigureOut">
              <a:rPr lang="es-CO" smtClean="0"/>
              <a:t>16/06/2021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3966581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AA54371A-BF2C-4891-8696-8CD1579002DC}" type="datetimeFigureOut">
              <a:rPr lang="es-CO" smtClean="0"/>
              <a:t>16/06/2021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560243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AA54371A-BF2C-4891-8696-8CD1579002DC}" type="datetimeFigureOut">
              <a:rPr lang="es-CO" smtClean="0"/>
              <a:t>16/06/2021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2201015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AA54371A-BF2C-4891-8696-8CD1579002DC}" type="datetimeFigureOut">
              <a:rPr lang="es-CO" smtClean="0"/>
              <a:t>16/06/2021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219242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AA54371A-BF2C-4891-8696-8CD1579002DC}" type="datetimeFigureOut">
              <a:rPr lang="es-CO" smtClean="0"/>
              <a:t>16/06/2021</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1753888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AA54371A-BF2C-4891-8696-8CD1579002DC}" type="datetimeFigureOut">
              <a:rPr lang="es-CO" smtClean="0"/>
              <a:t>16/06/2021</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177653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A54371A-BF2C-4891-8696-8CD1579002DC}" type="datetimeFigureOut">
              <a:rPr lang="es-CO" smtClean="0"/>
              <a:t>16/06/2021</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232156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AA54371A-BF2C-4891-8696-8CD1579002DC}" type="datetimeFigureOut">
              <a:rPr lang="es-CO" smtClean="0"/>
              <a:t>16/06/2021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2722876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AA54371A-BF2C-4891-8696-8CD1579002DC}" type="datetimeFigureOut">
              <a:rPr lang="es-CO" smtClean="0"/>
              <a:t>16/06/2021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19C1B21A-2168-453F-9E0F-8BE85218B67C}" type="slidenum">
              <a:rPr lang="es-CO" smtClean="0"/>
              <a:t>‹Nº›</a:t>
            </a:fld>
            <a:endParaRPr lang="es-CO"/>
          </a:p>
        </p:txBody>
      </p:sp>
    </p:spTree>
    <p:extLst>
      <p:ext uri="{BB962C8B-B14F-4D97-AF65-F5344CB8AC3E}">
        <p14:creationId xmlns:p14="http://schemas.microsoft.com/office/powerpoint/2010/main" val="149647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4371A-BF2C-4891-8696-8CD1579002DC}" type="datetimeFigureOut">
              <a:rPr lang="es-CO" smtClean="0"/>
              <a:t>16/06/2021</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1B21A-2168-453F-9E0F-8BE85218B67C}" type="slidenum">
              <a:rPr lang="es-CO" smtClean="0"/>
              <a:t>‹Nº›</a:t>
            </a:fld>
            <a:endParaRPr lang="es-CO"/>
          </a:p>
        </p:txBody>
      </p:sp>
    </p:spTree>
    <p:extLst>
      <p:ext uri="{BB962C8B-B14F-4D97-AF65-F5344CB8AC3E}">
        <p14:creationId xmlns:p14="http://schemas.microsoft.com/office/powerpoint/2010/main" val="2634691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0.jp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jpg"/><Relationship Id="rId5" Type="http://schemas.openxmlformats.org/officeDocument/2006/relationships/image" Target="../media/image4.png"/><Relationship Id="rId15" Type="http://schemas.openxmlformats.org/officeDocument/2006/relationships/image" Target="../media/image12.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jpeg"/><Relationship Id="rId4" Type="http://schemas.microsoft.com/office/2007/relationships/hdphoto" Target="../media/hdphoto1.wdp"/><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39.png"/><Relationship Id="rId5" Type="http://schemas.openxmlformats.org/officeDocument/2006/relationships/image" Target="../media/image2.jpe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46.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8.png"/><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jpeg"/><Relationship Id="rId7"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0.png"/><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52.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7.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14.png"/><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3.png"/><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jpeg"/><Relationship Id="rId3" Type="http://schemas.openxmlformats.org/officeDocument/2006/relationships/image" Target="../media/image5.png"/><Relationship Id="rId7" Type="http://schemas.openxmlformats.org/officeDocument/2006/relationships/image" Target="../media/image6.jpg"/><Relationship Id="rId12"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2.jpeg"/><Relationship Id="rId10" Type="http://schemas.openxmlformats.org/officeDocument/2006/relationships/image" Target="../media/image8.jp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2" name="CuadroTexto 1"/>
          <p:cNvSpPr txBox="1"/>
          <p:nvPr/>
        </p:nvSpPr>
        <p:spPr>
          <a:xfrm>
            <a:off x="1956391" y="1566474"/>
            <a:ext cx="9048307" cy="1862048"/>
          </a:xfrm>
          <a:prstGeom prst="rect">
            <a:avLst/>
          </a:prstGeom>
          <a:noFill/>
        </p:spPr>
        <p:txBody>
          <a:bodyPr wrap="square" rtlCol="0">
            <a:spAutoFit/>
          </a:bodyPr>
          <a:lstStyle/>
          <a:p>
            <a:r>
              <a:rPr lang="es-MX" sz="11500" b="1" dirty="0">
                <a:solidFill>
                  <a:schemeClr val="bg1"/>
                </a:solidFill>
                <a:latin typeface="Atami Bold" panose="00000500000000000000" pitchFamily="50" charset="0"/>
              </a:rPr>
              <a:t>RENDICIÓN </a:t>
            </a:r>
          </a:p>
        </p:txBody>
      </p:sp>
      <p:pic>
        <p:nvPicPr>
          <p:cNvPr id="3" name="Imagen 2"/>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93940" y="2617175"/>
            <a:ext cx="3704604" cy="2077656"/>
          </a:xfrm>
          <a:prstGeom prst="rect">
            <a:avLst/>
          </a:prstGeom>
        </p:spPr>
      </p:pic>
      <p:sp>
        <p:nvSpPr>
          <p:cNvPr id="5" name="Rectángulo 4"/>
          <p:cNvSpPr/>
          <p:nvPr/>
        </p:nvSpPr>
        <p:spPr>
          <a:xfrm>
            <a:off x="3517156" y="4294557"/>
            <a:ext cx="6981388" cy="369332"/>
          </a:xfrm>
          <a:prstGeom prst="rect">
            <a:avLst/>
          </a:prstGeom>
        </p:spPr>
        <p:txBody>
          <a:bodyPr wrap="square">
            <a:spAutoFit/>
          </a:bodyPr>
          <a:lstStyle/>
          <a:p>
            <a:pPr algn="ctr"/>
            <a:r>
              <a:rPr lang="es-CO" b="1" dirty="0">
                <a:solidFill>
                  <a:schemeClr val="bg1"/>
                </a:solidFill>
                <a:latin typeface="Aquatico" panose="00000500000000000000" pitchFamily="50" charset="0"/>
              </a:rPr>
              <a:t>E.S.E CENTRO MATERNO INFANTIL DE SABANALARGA</a:t>
            </a:r>
          </a:p>
        </p:txBody>
      </p:sp>
      <p:sp>
        <p:nvSpPr>
          <p:cNvPr id="8" name="Rectángulo 7"/>
          <p:cNvSpPr/>
          <p:nvPr/>
        </p:nvSpPr>
        <p:spPr>
          <a:xfrm>
            <a:off x="1765005" y="3194338"/>
            <a:ext cx="5781944" cy="923330"/>
          </a:xfrm>
          <a:prstGeom prst="rect">
            <a:avLst/>
          </a:prstGeom>
        </p:spPr>
        <p:txBody>
          <a:bodyPr wrap="square">
            <a:spAutoFit/>
          </a:bodyPr>
          <a:lstStyle/>
          <a:p>
            <a:r>
              <a:rPr lang="es-MX" sz="5400" b="1" dirty="0">
                <a:solidFill>
                  <a:schemeClr val="bg1"/>
                </a:solidFill>
                <a:latin typeface="Atami Bold" panose="00000500000000000000" pitchFamily="50" charset="0"/>
              </a:rPr>
              <a:t>DE CUENTAS</a:t>
            </a:r>
          </a:p>
        </p:txBody>
      </p:sp>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219" y="3307132"/>
            <a:ext cx="15698293" cy="4876800"/>
          </a:xfrm>
          <a:prstGeom prst="rect">
            <a:avLst/>
          </a:prstGeom>
        </p:spPr>
      </p:pic>
      <p:pic>
        <p:nvPicPr>
          <p:cNvPr id="18" name="Imagen 17"/>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1819" y="3459532"/>
            <a:ext cx="15698293" cy="4876800"/>
          </a:xfrm>
          <a:prstGeom prst="rect">
            <a:avLst/>
          </a:prstGeom>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484972"/>
            <a:ext cx="2242503" cy="1388500"/>
          </a:xfrm>
          <a:prstGeom prst="rect">
            <a:avLst/>
          </a:prstGeom>
        </p:spPr>
      </p:pic>
      <p:pic>
        <p:nvPicPr>
          <p:cNvPr id="10" name="Imagen 9"/>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7752" t="18760" r="16434" b="22481"/>
          <a:stretch/>
        </p:blipFill>
        <p:spPr>
          <a:xfrm>
            <a:off x="2205210" y="5484972"/>
            <a:ext cx="2401267" cy="1395828"/>
          </a:xfrm>
          <a:prstGeom prst="rect">
            <a:avLst/>
          </a:prstGeom>
        </p:spPr>
      </p:pic>
      <p:pic>
        <p:nvPicPr>
          <p:cNvPr id="11" name="Imagen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7089" y="5469906"/>
            <a:ext cx="2084062" cy="1395829"/>
          </a:xfrm>
          <a:prstGeom prst="rect">
            <a:avLst/>
          </a:prstGeom>
        </p:spPr>
      </p:pic>
      <p:pic>
        <p:nvPicPr>
          <p:cNvPr id="14" name="Imagen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19910" y="5462171"/>
            <a:ext cx="1914586" cy="1455013"/>
          </a:xfrm>
          <a:prstGeom prst="rect">
            <a:avLst/>
          </a:prstGeom>
        </p:spPr>
      </p:pic>
      <p:pic>
        <p:nvPicPr>
          <p:cNvPr id="12" name="Imagen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3346" y="5462171"/>
            <a:ext cx="2190307" cy="1411301"/>
          </a:xfrm>
          <a:prstGeom prst="rect">
            <a:avLst/>
          </a:prstGeom>
        </p:spPr>
      </p:pic>
      <p:pic>
        <p:nvPicPr>
          <p:cNvPr id="13" name="Imagen 12"/>
          <p:cNvPicPr>
            <a:picLocks noChangeAspect="1"/>
          </p:cNvPicPr>
          <p:nvPr/>
        </p:nvPicPr>
        <p:blipFill rotWithShape="1">
          <a:blip r:embed="rId14" cstate="print">
            <a:extLst>
              <a:ext uri="{28A0092B-C50C-407E-A947-70E740481C1C}">
                <a14:useLocalDpi xmlns:a14="http://schemas.microsoft.com/office/drawing/2010/main" val="0"/>
              </a:ext>
            </a:extLst>
          </a:blip>
          <a:srcRect t="4186" b="36589"/>
          <a:stretch/>
        </p:blipFill>
        <p:spPr>
          <a:xfrm>
            <a:off x="8283653" y="5462171"/>
            <a:ext cx="2155994" cy="1418629"/>
          </a:xfrm>
          <a:prstGeom prst="rect">
            <a:avLst/>
          </a:prstGeom>
        </p:spPr>
      </p:pic>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3973" y="1318545"/>
            <a:ext cx="1875793" cy="1875793"/>
          </a:xfrm>
          <a:prstGeom prst="rect">
            <a:avLst/>
          </a:prstGeom>
        </p:spPr>
      </p:pic>
    </p:spTree>
    <p:extLst>
      <p:ext uri="{BB962C8B-B14F-4D97-AF65-F5344CB8AC3E}">
        <p14:creationId xmlns:p14="http://schemas.microsoft.com/office/powerpoint/2010/main" val="77001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907319871"/>
              </p:ext>
            </p:extLst>
          </p:nvPr>
        </p:nvGraphicFramePr>
        <p:xfrm>
          <a:off x="1923780" y="1761169"/>
          <a:ext cx="4510013" cy="4155440"/>
        </p:xfrm>
        <a:graphic>
          <a:graphicData uri="http://schemas.openxmlformats.org/drawingml/2006/table">
            <a:tbl>
              <a:tblPr firstRow="1" bandRow="1">
                <a:tableStyleId>{912C8C85-51F0-491E-9774-3900AFEF0FD7}</a:tableStyleId>
              </a:tblPr>
              <a:tblGrid>
                <a:gridCol w="4510013">
                  <a:extLst>
                    <a:ext uri="{9D8B030D-6E8A-4147-A177-3AD203B41FA5}">
                      <a16:colId xmlns:a16="http://schemas.microsoft.com/office/drawing/2014/main" val="20000"/>
                    </a:ext>
                  </a:extLst>
                </a:gridCol>
              </a:tblGrid>
              <a:tr h="370840">
                <a:tc>
                  <a:txBody>
                    <a:bodyPr/>
                    <a:lstStyle/>
                    <a:p>
                      <a:pPr algn="ctr"/>
                      <a:r>
                        <a:rPr lang="es-MX" sz="2400" dirty="0">
                          <a:solidFill>
                            <a:schemeClr val="bg1"/>
                          </a:solidFill>
                          <a:latin typeface="Atami Bold" panose="00000500000000000000" pitchFamily="50" charset="0"/>
                        </a:rPr>
                        <a:t>PORTAFOLIO DE SERVICIOS – CENTRO DE DESARROLLO VECINAL (CDV)</a:t>
                      </a:r>
                      <a:endParaRPr lang="es-CO" sz="2400" dirty="0">
                        <a:solidFill>
                          <a:schemeClr val="bg1"/>
                        </a:solidFill>
                        <a:latin typeface="Atami Bold" panose="00000500000000000000" pitchFamily="50" charset="0"/>
                      </a:endParaRPr>
                    </a:p>
                  </a:txBody>
                  <a:tcPr>
                    <a:solidFill>
                      <a:srgbClr val="007A40"/>
                    </a:solidFill>
                  </a:tcPr>
                </a:tc>
                <a:extLst>
                  <a:ext uri="{0D108BD9-81ED-4DB2-BD59-A6C34878D82A}">
                    <a16:rowId xmlns:a16="http://schemas.microsoft.com/office/drawing/2014/main" val="10000"/>
                  </a:ext>
                </a:extLst>
              </a:tr>
              <a:tr h="2966720">
                <a:tc>
                  <a:txBody>
                    <a:bodyPr/>
                    <a:lstStyle/>
                    <a:p>
                      <a:pPr algn="l"/>
                      <a:r>
                        <a:rPr lang="es-CO" sz="1800" dirty="0">
                          <a:solidFill>
                            <a:schemeClr val="bg1"/>
                          </a:solidFill>
                          <a:latin typeface="Atami Bold" panose="00000500000000000000" pitchFamily="50" charset="0"/>
                        </a:rPr>
                        <a:t>*ULTRASONIDO</a:t>
                      </a:r>
                    </a:p>
                    <a:p>
                      <a:pPr algn="l"/>
                      <a:r>
                        <a:rPr lang="es-MX" sz="1800" dirty="0">
                          <a:solidFill>
                            <a:schemeClr val="bg1"/>
                          </a:solidFill>
                          <a:latin typeface="Atami Bold" panose="00000500000000000000" pitchFamily="50" charset="0"/>
                        </a:rPr>
                        <a:t>*TAMIZACIÓN DE CÁNCER DE CUELLO UTERINO </a:t>
                      </a:r>
                      <a:endParaRPr lang="es-CO" sz="1800" dirty="0">
                        <a:solidFill>
                          <a:schemeClr val="bg1"/>
                        </a:solidFill>
                        <a:latin typeface="Atami Bold" panose="00000500000000000000" pitchFamily="50" charset="0"/>
                      </a:endParaRPr>
                    </a:p>
                    <a:p>
                      <a:pPr algn="l"/>
                      <a:r>
                        <a:rPr lang="es-CO" sz="1800" dirty="0">
                          <a:solidFill>
                            <a:schemeClr val="bg1"/>
                          </a:solidFill>
                          <a:latin typeface="Atami Bold" panose="00000500000000000000" pitchFamily="50" charset="0"/>
                        </a:rPr>
                        <a:t>*ATENCIÓN PREHOSPITALARIA </a:t>
                      </a:r>
                    </a:p>
                    <a:p>
                      <a:pPr algn="l"/>
                      <a:r>
                        <a:rPr lang="es-CO" sz="1800" dirty="0">
                          <a:solidFill>
                            <a:schemeClr val="bg1"/>
                          </a:solidFill>
                          <a:latin typeface="Atami Bold" panose="00000500000000000000" pitchFamily="50" charset="0"/>
                        </a:rPr>
                        <a:t>*ENFERMERÍA </a:t>
                      </a:r>
                    </a:p>
                    <a:p>
                      <a:pPr algn="l"/>
                      <a:r>
                        <a:rPr lang="es-CO" sz="1800" dirty="0">
                          <a:solidFill>
                            <a:schemeClr val="bg1"/>
                          </a:solidFill>
                          <a:latin typeface="Atami Bold" panose="00000500000000000000" pitchFamily="50" charset="0"/>
                        </a:rPr>
                        <a:t>*MEDICINA GENERAL </a:t>
                      </a:r>
                    </a:p>
                    <a:p>
                      <a:pPr algn="l"/>
                      <a:r>
                        <a:rPr lang="es-CO" sz="1800" dirty="0">
                          <a:solidFill>
                            <a:schemeClr val="bg1"/>
                          </a:solidFill>
                          <a:latin typeface="Atami Bold" panose="00000500000000000000" pitchFamily="50" charset="0"/>
                        </a:rPr>
                        <a:t>*NUTRICIÓN Y DIETÉTICA </a:t>
                      </a:r>
                    </a:p>
                    <a:p>
                      <a:pPr algn="l"/>
                      <a:r>
                        <a:rPr lang="es-CO" sz="1800" dirty="0">
                          <a:solidFill>
                            <a:schemeClr val="bg1"/>
                          </a:solidFill>
                          <a:latin typeface="Atami Bold" panose="00000500000000000000" pitchFamily="50" charset="0"/>
                        </a:rPr>
                        <a:t>*ODONTOLOGÍA GENERAL </a:t>
                      </a:r>
                    </a:p>
                    <a:p>
                      <a:pPr algn="l"/>
                      <a:r>
                        <a:rPr lang="es-CO" sz="1800" dirty="0">
                          <a:solidFill>
                            <a:schemeClr val="bg1"/>
                          </a:solidFill>
                          <a:latin typeface="Atami Bold" panose="00000500000000000000" pitchFamily="50" charset="0"/>
                        </a:rPr>
                        <a:t>*PSICOLOGÍA </a:t>
                      </a:r>
                    </a:p>
                    <a:p>
                      <a:pPr algn="l"/>
                      <a:r>
                        <a:rPr lang="es-MX" sz="1800" dirty="0">
                          <a:solidFill>
                            <a:schemeClr val="bg1"/>
                          </a:solidFill>
                          <a:latin typeface="Atami Bold" panose="00000500000000000000" pitchFamily="50" charset="0"/>
                        </a:rPr>
                        <a:t>*CONSULTA</a:t>
                      </a:r>
                      <a:r>
                        <a:rPr lang="es-MX" sz="1800" baseline="0" dirty="0">
                          <a:solidFill>
                            <a:schemeClr val="bg1"/>
                          </a:solidFill>
                          <a:latin typeface="Atami Bold" panose="00000500000000000000" pitchFamily="50" charset="0"/>
                        </a:rPr>
                        <a:t> PRIORITARIA</a:t>
                      </a:r>
                      <a:endParaRPr lang="es-CO" sz="1800" dirty="0">
                        <a:solidFill>
                          <a:schemeClr val="bg1"/>
                        </a:solidFill>
                        <a:latin typeface="Atami Bold" panose="00000500000000000000" pitchFamily="50" charset="0"/>
                      </a:endParaRPr>
                    </a:p>
                  </a:txBody>
                  <a:tcPr/>
                </a:tc>
                <a:extLst>
                  <a:ext uri="{0D108BD9-81ED-4DB2-BD59-A6C34878D82A}">
                    <a16:rowId xmlns:a16="http://schemas.microsoft.com/office/drawing/2014/main" val="10001"/>
                  </a:ext>
                </a:extLst>
              </a:tr>
            </a:tbl>
          </a:graphicData>
        </a:graphic>
      </p:graphicFrame>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826189" y="805235"/>
            <a:ext cx="7093798"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OFERTA DE SERVICIOS</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468132" y="1352588"/>
            <a:ext cx="9834817" cy="1015663"/>
          </a:xfrm>
          <a:prstGeom prst="rect">
            <a:avLst/>
          </a:prstGeom>
        </p:spPr>
        <p:txBody>
          <a:bodyPr wrap="square">
            <a:spAutoFit/>
          </a:bodyPr>
          <a:lstStyle/>
          <a:p>
            <a:endParaRPr lang="es-MX" sz="2000" b="1" dirty="0">
              <a:solidFill>
                <a:schemeClr val="bg1"/>
              </a:solidFill>
              <a:latin typeface="Atami Bold" panose="00000500000000000000" pitchFamily="50" charset="0"/>
            </a:endParaRPr>
          </a:p>
          <a:p>
            <a:r>
              <a:rPr lang="es-MX" sz="2000" b="1" dirty="0">
                <a:solidFill>
                  <a:schemeClr val="bg1"/>
                </a:solidFill>
                <a:latin typeface="Atami Bold" panose="00000500000000000000" pitchFamily="50" charset="0"/>
              </a:rPr>
              <a:t>CASCO </a:t>
            </a:r>
          </a:p>
          <a:p>
            <a:r>
              <a:rPr lang="es-MX" sz="2000" b="1" dirty="0">
                <a:solidFill>
                  <a:schemeClr val="bg1"/>
                </a:solidFill>
                <a:latin typeface="Atami Bold" panose="00000500000000000000" pitchFamily="50" charset="0"/>
              </a:rPr>
              <a:t>URBANO</a:t>
            </a:r>
            <a:endParaRPr lang="es-CO" sz="2000" b="1" dirty="0">
              <a:solidFill>
                <a:schemeClr val="bg1"/>
              </a:solidFill>
              <a:latin typeface="Atami Bold" panose="00000500000000000000" pitchFamily="50" charset="0"/>
            </a:endParaRPr>
          </a:p>
        </p:txBody>
      </p:sp>
      <p:sp>
        <p:nvSpPr>
          <p:cNvPr id="3" name="Rectángulo 2"/>
          <p:cNvSpPr/>
          <p:nvPr/>
        </p:nvSpPr>
        <p:spPr>
          <a:xfrm>
            <a:off x="6973652" y="3428999"/>
            <a:ext cx="6096000" cy="369332"/>
          </a:xfrm>
          <a:prstGeom prst="rect">
            <a:avLst/>
          </a:prstGeom>
        </p:spPr>
        <p:txBody>
          <a:bodyPr>
            <a:spAutoFit/>
          </a:bodyPr>
          <a:lstStyle/>
          <a:p>
            <a:pPr algn="ctr"/>
            <a:r>
              <a:rPr lang="es-CO" dirty="0">
                <a:solidFill>
                  <a:schemeClr val="bg1"/>
                </a:solidFill>
                <a:latin typeface="Atami Bold" panose="00000500000000000000" pitchFamily="50" charset="0"/>
              </a:rPr>
              <a:t> </a:t>
            </a:r>
          </a:p>
        </p:txBody>
      </p:sp>
      <p:graphicFrame>
        <p:nvGraphicFramePr>
          <p:cNvPr id="12" name="Tabla 11"/>
          <p:cNvGraphicFramePr>
            <a:graphicFrameLocks noGrp="1"/>
          </p:cNvGraphicFramePr>
          <p:nvPr>
            <p:extLst>
              <p:ext uri="{D42A27DB-BD31-4B8C-83A1-F6EECF244321}">
                <p14:modId xmlns:p14="http://schemas.microsoft.com/office/powerpoint/2010/main" val="1303593874"/>
              </p:ext>
            </p:extLst>
          </p:nvPr>
        </p:nvGraphicFramePr>
        <p:xfrm>
          <a:off x="6433793" y="1762143"/>
          <a:ext cx="5495036" cy="5092681"/>
        </p:xfrm>
        <a:graphic>
          <a:graphicData uri="http://schemas.openxmlformats.org/drawingml/2006/table">
            <a:tbl>
              <a:tblPr firstRow="1" bandRow="1">
                <a:tableStyleId>{912C8C85-51F0-491E-9774-3900AFEF0FD7}</a:tableStyleId>
              </a:tblPr>
              <a:tblGrid>
                <a:gridCol w="5495036">
                  <a:extLst>
                    <a:ext uri="{9D8B030D-6E8A-4147-A177-3AD203B41FA5}">
                      <a16:colId xmlns:a16="http://schemas.microsoft.com/office/drawing/2014/main" val="20000"/>
                    </a:ext>
                  </a:extLst>
                </a:gridCol>
              </a:tblGrid>
              <a:tr h="374739">
                <a:tc>
                  <a:txBody>
                    <a:bodyPr/>
                    <a:lstStyle/>
                    <a:p>
                      <a:pPr algn="ctr"/>
                      <a:endParaRPr lang="es-CO" dirty="0">
                        <a:solidFill>
                          <a:schemeClr val="bg1"/>
                        </a:solidFill>
                        <a:latin typeface="Atami Bold" panose="00000500000000000000" pitchFamily="50" charset="0"/>
                      </a:endParaRPr>
                    </a:p>
                  </a:txBody>
                  <a:tcPr>
                    <a:solidFill>
                      <a:srgbClr val="007A40"/>
                    </a:solidFill>
                  </a:tcPr>
                </a:tc>
                <a:extLst>
                  <a:ext uri="{0D108BD9-81ED-4DB2-BD59-A6C34878D82A}">
                    <a16:rowId xmlns:a16="http://schemas.microsoft.com/office/drawing/2014/main" val="10000"/>
                  </a:ext>
                </a:extLst>
              </a:tr>
              <a:tr h="47179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kern="1200" dirty="0">
                          <a:solidFill>
                            <a:srgbClr val="FFFF00"/>
                          </a:solidFill>
                          <a:effectLst/>
                          <a:latin typeface="Atami Bold" panose="00000500000000000000" pitchFamily="50" charset="0"/>
                          <a:ea typeface="+mn-ea"/>
                          <a:cs typeface="+mn-cs"/>
                        </a:rPr>
                        <a:t>DETECCIÓN TEMPRANA:</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kern="1200" dirty="0">
                          <a:solidFill>
                            <a:schemeClr val="bg1"/>
                          </a:solidFill>
                          <a:effectLst/>
                          <a:latin typeface="Atami Bold" panose="00000500000000000000" pitchFamily="50" charset="0"/>
                          <a:ea typeface="+mn-ea"/>
                          <a:cs typeface="+mn-cs"/>
                        </a:rPr>
                        <a:t> *</a:t>
                      </a:r>
                      <a:r>
                        <a:rPr lang="es-CO" sz="1800" kern="1200" dirty="0">
                          <a:solidFill>
                            <a:schemeClr val="bg1"/>
                          </a:solidFill>
                          <a:effectLst/>
                          <a:latin typeface="Atami Bold" panose="00000500000000000000" pitchFamily="50" charset="0"/>
                          <a:ea typeface="+mn-ea"/>
                          <a:cs typeface="+mn-cs"/>
                        </a:rPr>
                        <a:t>ALTERACIONES DEL CRECIMIENTO Y DESARROLLO (MENOR A 10 AÑOS) </a:t>
                      </a:r>
                    </a:p>
                    <a:p>
                      <a:pPr algn="ctr"/>
                      <a:r>
                        <a:rPr lang="es-MX" b="1" dirty="0">
                          <a:solidFill>
                            <a:schemeClr val="bg1"/>
                          </a:solidFill>
                          <a:latin typeface="Atami Bold" panose="00000500000000000000" pitchFamily="50" charset="0"/>
                        </a:rPr>
                        <a:t>*ALTERACIONES DEL DESARROLLO DEL JOVEN (DE 10 A 29 AÑOS) </a:t>
                      </a:r>
                      <a:endParaRPr lang="es-CO" b="1" dirty="0">
                        <a:solidFill>
                          <a:schemeClr val="bg1"/>
                        </a:solidFill>
                        <a:latin typeface="Atami Bold" panose="00000500000000000000" pitchFamily="50" charset="0"/>
                      </a:endParaRPr>
                    </a:p>
                    <a:p>
                      <a:pPr algn="ctr"/>
                      <a:r>
                        <a:rPr lang="es-MX" b="1" dirty="0">
                          <a:solidFill>
                            <a:schemeClr val="bg1"/>
                          </a:solidFill>
                          <a:latin typeface="Atami Bold" panose="00000500000000000000" pitchFamily="50" charset="0"/>
                        </a:rPr>
                        <a:t>*ALTERACIONES DEL EMBARAZO </a:t>
                      </a:r>
                    </a:p>
                    <a:p>
                      <a:pPr algn="ctr"/>
                      <a:r>
                        <a:rPr lang="es-MX" b="1" dirty="0">
                          <a:solidFill>
                            <a:schemeClr val="bg1"/>
                          </a:solidFill>
                          <a:latin typeface="Atami Bold" panose="00000500000000000000" pitchFamily="50" charset="0"/>
                        </a:rPr>
                        <a:t>*ALTERACIONES EN EL ADULTO (MAYOR A 45 AÑOS)  </a:t>
                      </a:r>
                    </a:p>
                    <a:p>
                      <a:pPr algn="ctr"/>
                      <a:r>
                        <a:rPr lang="es-MX" b="1" dirty="0">
                          <a:solidFill>
                            <a:schemeClr val="bg1"/>
                          </a:solidFill>
                          <a:latin typeface="Atami Bold" panose="00000500000000000000" pitchFamily="50" charset="0"/>
                        </a:rPr>
                        <a:t>*CÁNCER DE CUELLO UTERINO </a:t>
                      </a:r>
                    </a:p>
                    <a:p>
                      <a:pPr algn="ctr"/>
                      <a:r>
                        <a:rPr lang="es-MX" b="1" dirty="0">
                          <a:solidFill>
                            <a:schemeClr val="bg1"/>
                          </a:solidFill>
                          <a:latin typeface="Atami Bold" panose="00000500000000000000" pitchFamily="50" charset="0"/>
                        </a:rPr>
                        <a:t>*CÁNCER DE SENO </a:t>
                      </a:r>
                    </a:p>
                    <a:p>
                      <a:pPr algn="ctr"/>
                      <a:r>
                        <a:rPr lang="es-MX" b="1" dirty="0">
                          <a:solidFill>
                            <a:schemeClr val="bg1"/>
                          </a:solidFill>
                          <a:latin typeface="Atami Bold" panose="00000500000000000000" pitchFamily="50" charset="0"/>
                        </a:rPr>
                        <a:t>*ALTERACIONES DE LA AGUDEZA VISUAL </a:t>
                      </a:r>
                    </a:p>
                    <a:p>
                      <a:pPr algn="ctr"/>
                      <a:r>
                        <a:rPr lang="es-MX" sz="2400" b="1" dirty="0">
                          <a:solidFill>
                            <a:srgbClr val="FFFF00"/>
                          </a:solidFill>
                          <a:latin typeface="Atami Bold" panose="00000500000000000000" pitchFamily="50" charset="0"/>
                        </a:rPr>
                        <a:t>PROTECCIÓN ESPECÍFICA:</a:t>
                      </a:r>
                    </a:p>
                    <a:p>
                      <a:pPr algn="ctr"/>
                      <a:r>
                        <a:rPr lang="es-MX" b="1" dirty="0">
                          <a:solidFill>
                            <a:schemeClr val="bg1"/>
                          </a:solidFill>
                          <a:latin typeface="Atami Bold" panose="00000500000000000000" pitchFamily="50" charset="0"/>
                        </a:rPr>
                        <a:t> ATENCIÓN PREVENTIVA EN SALUD BUCAL </a:t>
                      </a:r>
                    </a:p>
                    <a:p>
                      <a:pPr algn="ctr"/>
                      <a:r>
                        <a:rPr lang="es-MX" b="1" dirty="0">
                          <a:solidFill>
                            <a:schemeClr val="bg1"/>
                          </a:solidFill>
                          <a:latin typeface="Atami Bold" panose="00000500000000000000" pitchFamily="50" charset="0"/>
                        </a:rPr>
                        <a:t>ATENCIÓN EN PLANIFICACIÓN FAMILIAR HOMBRES Y MUJERES</a:t>
                      </a:r>
                    </a:p>
                    <a:p>
                      <a:pPr algn="ctr"/>
                      <a:endParaRPr lang="es-CO" b="1" dirty="0">
                        <a:solidFill>
                          <a:schemeClr val="bg1"/>
                        </a:solidFill>
                      </a:endParaRPr>
                    </a:p>
                  </a:txBody>
                  <a:tcPr/>
                </a:tc>
                <a:extLst>
                  <a:ext uri="{0D108BD9-81ED-4DB2-BD59-A6C34878D82A}">
                    <a16:rowId xmlns:a16="http://schemas.microsoft.com/office/drawing/2014/main" val="10001"/>
                  </a:ext>
                </a:extLst>
              </a:tr>
            </a:tbl>
          </a:graphicData>
        </a:graphic>
      </p:graphicFrame>
      <p:sp>
        <p:nvSpPr>
          <p:cNvPr id="17" name="Terminador 16"/>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2431404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2485500275"/>
              </p:ext>
            </p:extLst>
          </p:nvPr>
        </p:nvGraphicFramePr>
        <p:xfrm>
          <a:off x="1923780" y="1761169"/>
          <a:ext cx="4510013" cy="4155440"/>
        </p:xfrm>
        <a:graphic>
          <a:graphicData uri="http://schemas.openxmlformats.org/drawingml/2006/table">
            <a:tbl>
              <a:tblPr firstRow="1" bandRow="1">
                <a:tableStyleId>{912C8C85-51F0-491E-9774-3900AFEF0FD7}</a:tableStyleId>
              </a:tblPr>
              <a:tblGrid>
                <a:gridCol w="4510013">
                  <a:extLst>
                    <a:ext uri="{9D8B030D-6E8A-4147-A177-3AD203B41FA5}">
                      <a16:colId xmlns:a16="http://schemas.microsoft.com/office/drawing/2014/main" val="20000"/>
                    </a:ext>
                  </a:extLst>
                </a:gridCol>
              </a:tblGrid>
              <a:tr h="370840">
                <a:tc>
                  <a:txBody>
                    <a:bodyPr/>
                    <a:lstStyle/>
                    <a:p>
                      <a:pPr algn="ctr"/>
                      <a:r>
                        <a:rPr lang="es-CO" sz="2400" dirty="0">
                          <a:latin typeface="Atami Bold" panose="00000500000000000000" pitchFamily="50" charset="0"/>
                        </a:rPr>
                        <a:t>PORTAFOLIO DE SERVICIOS – CENTRO DE SALUD CAMPO BOLÍVAR </a:t>
                      </a:r>
                      <a:endParaRPr lang="es-CO" sz="2400" dirty="0">
                        <a:solidFill>
                          <a:schemeClr val="bg1"/>
                        </a:solidFill>
                        <a:latin typeface="Atami Bold" panose="00000500000000000000" pitchFamily="50" charset="0"/>
                      </a:endParaRPr>
                    </a:p>
                  </a:txBody>
                  <a:tcPr>
                    <a:solidFill>
                      <a:srgbClr val="717A00"/>
                    </a:solidFill>
                  </a:tcPr>
                </a:tc>
                <a:extLst>
                  <a:ext uri="{0D108BD9-81ED-4DB2-BD59-A6C34878D82A}">
                    <a16:rowId xmlns:a16="http://schemas.microsoft.com/office/drawing/2014/main" val="10000"/>
                  </a:ext>
                </a:extLst>
              </a:tr>
              <a:tr h="2966720">
                <a:tc>
                  <a:txBody>
                    <a:bodyPr/>
                    <a:lstStyle/>
                    <a:p>
                      <a:pPr algn="l"/>
                      <a:r>
                        <a:rPr lang="es-CO" sz="1800" dirty="0">
                          <a:solidFill>
                            <a:schemeClr val="bg1"/>
                          </a:solidFill>
                          <a:latin typeface="Atami Bold" panose="00000500000000000000" pitchFamily="50" charset="0"/>
                        </a:rPr>
                        <a:t>*</a:t>
                      </a:r>
                      <a:r>
                        <a:rPr lang="es-MX" sz="1800" dirty="0">
                          <a:solidFill>
                            <a:schemeClr val="bg1"/>
                          </a:solidFill>
                          <a:latin typeface="Atami Bold" panose="00000500000000000000" pitchFamily="50" charset="0"/>
                        </a:rPr>
                        <a:t>TAMIZACIÓN DE CÁNCER DE CUELLO UTERINO</a:t>
                      </a:r>
                    </a:p>
                    <a:p>
                      <a:pPr algn="l"/>
                      <a:r>
                        <a:rPr lang="es-MX" sz="1800" dirty="0">
                          <a:solidFill>
                            <a:schemeClr val="bg1"/>
                          </a:solidFill>
                          <a:latin typeface="Atami Bold" panose="00000500000000000000" pitchFamily="50" charset="0"/>
                        </a:rPr>
                        <a:t>*ENFERMERÍA </a:t>
                      </a:r>
                    </a:p>
                    <a:p>
                      <a:pPr algn="l"/>
                      <a:r>
                        <a:rPr lang="es-MX" sz="1800" dirty="0">
                          <a:solidFill>
                            <a:schemeClr val="bg1"/>
                          </a:solidFill>
                          <a:latin typeface="Atami Bold" panose="00000500000000000000" pitchFamily="50" charset="0"/>
                        </a:rPr>
                        <a:t>*MEDICINA GENERAL </a:t>
                      </a:r>
                    </a:p>
                    <a:p>
                      <a:pPr algn="l"/>
                      <a:r>
                        <a:rPr lang="es-MX" sz="1800" dirty="0">
                          <a:solidFill>
                            <a:schemeClr val="bg1"/>
                          </a:solidFill>
                          <a:latin typeface="Atami Bold" panose="00000500000000000000" pitchFamily="50" charset="0"/>
                        </a:rPr>
                        <a:t>*NUTRICIÓN Y DIETÉTICA </a:t>
                      </a:r>
                    </a:p>
                    <a:p>
                      <a:pPr algn="l"/>
                      <a:r>
                        <a:rPr lang="es-MX" sz="1800" dirty="0">
                          <a:solidFill>
                            <a:schemeClr val="bg1"/>
                          </a:solidFill>
                          <a:latin typeface="Atami Bold" panose="00000500000000000000" pitchFamily="50" charset="0"/>
                        </a:rPr>
                        <a:t>*ODONTOLOGÍA GENERAL </a:t>
                      </a:r>
                    </a:p>
                    <a:p>
                      <a:pPr algn="l"/>
                      <a:r>
                        <a:rPr lang="es-MX" sz="1800" dirty="0">
                          <a:solidFill>
                            <a:schemeClr val="bg1"/>
                          </a:solidFill>
                          <a:latin typeface="Atami Bold" panose="00000500000000000000" pitchFamily="50" charset="0"/>
                        </a:rPr>
                        <a:t>*PSICOLOGÍA </a:t>
                      </a:r>
                    </a:p>
                    <a:p>
                      <a:pPr algn="l"/>
                      <a:r>
                        <a:rPr lang="es-MX" sz="1800" dirty="0">
                          <a:solidFill>
                            <a:schemeClr val="bg1"/>
                          </a:solidFill>
                          <a:latin typeface="Atami Bold" panose="00000500000000000000" pitchFamily="50" charset="0"/>
                        </a:rPr>
                        <a:t>*CONSULTA PRIORITARIA </a:t>
                      </a:r>
                    </a:p>
                    <a:p>
                      <a:pPr algn="l"/>
                      <a:endParaRPr lang="es-CO" sz="1800" dirty="0">
                        <a:solidFill>
                          <a:schemeClr val="bg1"/>
                        </a:solidFill>
                        <a:latin typeface="Atami Bold" panose="00000500000000000000" pitchFamily="50" charset="0"/>
                      </a:endParaRPr>
                    </a:p>
                  </a:txBody>
                  <a:tcPr/>
                </a:tc>
                <a:extLst>
                  <a:ext uri="{0D108BD9-81ED-4DB2-BD59-A6C34878D82A}">
                    <a16:rowId xmlns:a16="http://schemas.microsoft.com/office/drawing/2014/main" val="10001"/>
                  </a:ext>
                </a:extLst>
              </a:tr>
            </a:tbl>
          </a:graphicData>
        </a:graphic>
      </p:graphicFrame>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826189" y="805235"/>
            <a:ext cx="7093798"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OFERTA DE SERVICIOS</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3" name="Rectángulo 2"/>
          <p:cNvSpPr/>
          <p:nvPr/>
        </p:nvSpPr>
        <p:spPr>
          <a:xfrm>
            <a:off x="6973652" y="3428999"/>
            <a:ext cx="6096000" cy="369332"/>
          </a:xfrm>
          <a:prstGeom prst="rect">
            <a:avLst/>
          </a:prstGeom>
        </p:spPr>
        <p:txBody>
          <a:bodyPr>
            <a:spAutoFit/>
          </a:bodyPr>
          <a:lstStyle/>
          <a:p>
            <a:pPr algn="ctr"/>
            <a:r>
              <a:rPr lang="es-CO" dirty="0">
                <a:solidFill>
                  <a:schemeClr val="bg1"/>
                </a:solidFill>
                <a:latin typeface="Atami Bold" panose="00000500000000000000" pitchFamily="50" charset="0"/>
              </a:rPr>
              <a:t> </a:t>
            </a:r>
          </a:p>
        </p:txBody>
      </p:sp>
      <p:graphicFrame>
        <p:nvGraphicFramePr>
          <p:cNvPr id="12" name="Tabla 11"/>
          <p:cNvGraphicFramePr>
            <a:graphicFrameLocks noGrp="1"/>
          </p:cNvGraphicFramePr>
          <p:nvPr>
            <p:extLst>
              <p:ext uri="{D42A27DB-BD31-4B8C-83A1-F6EECF244321}">
                <p14:modId xmlns:p14="http://schemas.microsoft.com/office/powerpoint/2010/main" val="3106410434"/>
              </p:ext>
            </p:extLst>
          </p:nvPr>
        </p:nvGraphicFramePr>
        <p:xfrm>
          <a:off x="6433793" y="1762143"/>
          <a:ext cx="5495036" cy="5092681"/>
        </p:xfrm>
        <a:graphic>
          <a:graphicData uri="http://schemas.openxmlformats.org/drawingml/2006/table">
            <a:tbl>
              <a:tblPr firstRow="1" bandRow="1">
                <a:tableStyleId>{912C8C85-51F0-491E-9774-3900AFEF0FD7}</a:tableStyleId>
              </a:tblPr>
              <a:tblGrid>
                <a:gridCol w="5495036">
                  <a:extLst>
                    <a:ext uri="{9D8B030D-6E8A-4147-A177-3AD203B41FA5}">
                      <a16:colId xmlns:a16="http://schemas.microsoft.com/office/drawing/2014/main" val="20000"/>
                    </a:ext>
                  </a:extLst>
                </a:gridCol>
              </a:tblGrid>
              <a:tr h="374739">
                <a:tc>
                  <a:txBody>
                    <a:bodyPr/>
                    <a:lstStyle/>
                    <a:p>
                      <a:pPr algn="ctr"/>
                      <a:endParaRPr lang="es-CO" dirty="0">
                        <a:solidFill>
                          <a:schemeClr val="bg1"/>
                        </a:solidFill>
                        <a:latin typeface="Atami Bold" panose="00000500000000000000" pitchFamily="50" charset="0"/>
                      </a:endParaRPr>
                    </a:p>
                  </a:txBody>
                  <a:tcPr>
                    <a:solidFill>
                      <a:srgbClr val="717A00"/>
                    </a:solidFill>
                  </a:tcPr>
                </a:tc>
                <a:extLst>
                  <a:ext uri="{0D108BD9-81ED-4DB2-BD59-A6C34878D82A}">
                    <a16:rowId xmlns:a16="http://schemas.microsoft.com/office/drawing/2014/main" val="10000"/>
                  </a:ext>
                </a:extLst>
              </a:tr>
              <a:tr h="47179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kern="1200" dirty="0">
                          <a:solidFill>
                            <a:srgbClr val="FFFF00"/>
                          </a:solidFill>
                          <a:effectLst/>
                          <a:latin typeface="Atami Bold" panose="00000500000000000000" pitchFamily="50" charset="0"/>
                          <a:ea typeface="+mn-ea"/>
                          <a:cs typeface="+mn-cs"/>
                        </a:rPr>
                        <a:t>DETECCIÓN TEMPRANA:</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kern="1200" dirty="0">
                          <a:solidFill>
                            <a:schemeClr val="bg1"/>
                          </a:solidFill>
                          <a:effectLst/>
                          <a:latin typeface="Atami Bold" panose="00000500000000000000" pitchFamily="50" charset="0"/>
                          <a:ea typeface="+mn-ea"/>
                          <a:cs typeface="+mn-cs"/>
                        </a:rPr>
                        <a:t> *</a:t>
                      </a:r>
                      <a:r>
                        <a:rPr lang="es-MX" sz="1800" kern="1200" dirty="0">
                          <a:solidFill>
                            <a:schemeClr val="bg1"/>
                          </a:solidFill>
                          <a:effectLst/>
                          <a:latin typeface="Atami Bold" panose="00000500000000000000" pitchFamily="50" charset="0"/>
                          <a:ea typeface="+mn-ea"/>
                          <a:cs typeface="+mn-cs"/>
                        </a:rPr>
                        <a:t>ALTERACIONES DEL CRECIMIENTO Y DESARROLLO ( MENOR A 10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DEL DESARROLLO DEL JOVEN ( DE 10 A 29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DEL EMBARAZO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EN EL ADULTO ( MAYOR A 45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*CÁNCER DE CUELLO UTERINO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*CÁNCER DE SENO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DE LA AGUDEZA VISUAL</a:t>
                      </a:r>
                      <a:endParaRPr lang="es-CO" sz="2400" kern="1200" dirty="0">
                        <a:solidFill>
                          <a:schemeClr val="bg1"/>
                        </a:solidFill>
                        <a:effectLst/>
                        <a:latin typeface="Atami Bold"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MX" sz="2400" b="1" dirty="0">
                          <a:solidFill>
                            <a:srgbClr val="FFFF00"/>
                          </a:solidFill>
                          <a:latin typeface="Atami Bold" panose="00000500000000000000" pitchFamily="50" charset="0"/>
                        </a:rPr>
                        <a:t>PROTECCIÓN ESPECÍFICA:</a:t>
                      </a:r>
                    </a:p>
                    <a:p>
                      <a:pPr algn="ctr"/>
                      <a:r>
                        <a:rPr lang="es-MX" b="1" dirty="0">
                          <a:solidFill>
                            <a:schemeClr val="bg1"/>
                          </a:solidFill>
                          <a:latin typeface="Atami Bold" panose="00000500000000000000" pitchFamily="50" charset="0"/>
                        </a:rPr>
                        <a:t> VACUNACIÓN</a:t>
                      </a:r>
                    </a:p>
                    <a:p>
                      <a:pPr algn="ctr"/>
                      <a:r>
                        <a:rPr lang="es-MX" b="1" dirty="0">
                          <a:solidFill>
                            <a:schemeClr val="bg1"/>
                          </a:solidFill>
                          <a:latin typeface="Atami Bold" panose="00000500000000000000" pitchFamily="50" charset="0"/>
                        </a:rPr>
                        <a:t>ATENCIÓN PREVENTIVA EN SALUD BUCAL</a:t>
                      </a:r>
                    </a:p>
                    <a:p>
                      <a:pPr algn="ctr"/>
                      <a:r>
                        <a:rPr lang="es-MX" b="1" dirty="0">
                          <a:solidFill>
                            <a:schemeClr val="bg1"/>
                          </a:solidFill>
                          <a:latin typeface="Atami Bold" panose="00000500000000000000" pitchFamily="50" charset="0"/>
                        </a:rPr>
                        <a:t>ATENCIÓN EN PLANIFICACIÓN </a:t>
                      </a:r>
                    </a:p>
                    <a:p>
                      <a:pPr algn="ctr"/>
                      <a:r>
                        <a:rPr lang="es-MX" b="1" dirty="0">
                          <a:solidFill>
                            <a:schemeClr val="bg1"/>
                          </a:solidFill>
                          <a:latin typeface="Atami Bold" panose="00000500000000000000" pitchFamily="50" charset="0"/>
                        </a:rPr>
                        <a:t>FAMILIAR HOMBRES Y MUJERES</a:t>
                      </a:r>
                    </a:p>
                    <a:p>
                      <a:pPr algn="ctr"/>
                      <a:endParaRPr lang="es-CO" b="1" dirty="0">
                        <a:solidFill>
                          <a:schemeClr val="bg1"/>
                        </a:solidFill>
                      </a:endParaRPr>
                    </a:p>
                  </a:txBody>
                  <a:tcPr/>
                </a:tc>
                <a:extLst>
                  <a:ext uri="{0D108BD9-81ED-4DB2-BD59-A6C34878D82A}">
                    <a16:rowId xmlns:a16="http://schemas.microsoft.com/office/drawing/2014/main" val="10001"/>
                  </a:ext>
                </a:extLst>
              </a:tr>
            </a:tbl>
          </a:graphicData>
        </a:graphic>
      </p:graphicFrame>
      <p:sp>
        <p:nvSpPr>
          <p:cNvPr id="17" name="Terminador 16"/>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
        <p:nvSpPr>
          <p:cNvPr id="21" name="Rectángulo 20"/>
          <p:cNvSpPr/>
          <p:nvPr/>
        </p:nvSpPr>
        <p:spPr>
          <a:xfrm>
            <a:off x="468132" y="1352588"/>
            <a:ext cx="9834817" cy="1015663"/>
          </a:xfrm>
          <a:prstGeom prst="rect">
            <a:avLst/>
          </a:prstGeom>
        </p:spPr>
        <p:txBody>
          <a:bodyPr wrap="square">
            <a:spAutoFit/>
          </a:bodyPr>
          <a:lstStyle/>
          <a:p>
            <a:endParaRPr lang="es-MX" sz="2000" b="1" dirty="0">
              <a:solidFill>
                <a:schemeClr val="bg1"/>
              </a:solidFill>
              <a:latin typeface="Atami Bold" panose="00000500000000000000" pitchFamily="50" charset="0"/>
            </a:endParaRPr>
          </a:p>
          <a:p>
            <a:r>
              <a:rPr lang="es-MX" sz="2000" b="1" dirty="0">
                <a:solidFill>
                  <a:schemeClr val="bg1"/>
                </a:solidFill>
                <a:latin typeface="Atami Bold" panose="00000500000000000000" pitchFamily="50" charset="0"/>
              </a:rPr>
              <a:t>CASCO </a:t>
            </a:r>
          </a:p>
          <a:p>
            <a:r>
              <a:rPr lang="es-MX" sz="2000" b="1" dirty="0">
                <a:solidFill>
                  <a:schemeClr val="bg1"/>
                </a:solidFill>
                <a:latin typeface="Atami Bold" panose="00000500000000000000" pitchFamily="50" charset="0"/>
              </a:rPr>
              <a:t>URBANO</a:t>
            </a:r>
            <a:endParaRPr lang="es-CO" sz="2000" b="1" dirty="0">
              <a:solidFill>
                <a:schemeClr val="bg1"/>
              </a:solidFill>
              <a:latin typeface="Atami Bold" panose="00000500000000000000" pitchFamily="50" charset="0"/>
            </a:endParaRPr>
          </a:p>
        </p:txBody>
      </p:sp>
    </p:spTree>
    <p:extLst>
      <p:ext uri="{BB962C8B-B14F-4D97-AF65-F5344CB8AC3E}">
        <p14:creationId xmlns:p14="http://schemas.microsoft.com/office/powerpoint/2010/main" val="257056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3614285086"/>
              </p:ext>
            </p:extLst>
          </p:nvPr>
        </p:nvGraphicFramePr>
        <p:xfrm>
          <a:off x="1923780" y="1761169"/>
          <a:ext cx="4510013" cy="3789680"/>
        </p:xfrm>
        <a:graphic>
          <a:graphicData uri="http://schemas.openxmlformats.org/drawingml/2006/table">
            <a:tbl>
              <a:tblPr firstRow="1" bandRow="1">
                <a:tableStyleId>{912C8C85-51F0-491E-9774-3900AFEF0FD7}</a:tableStyleId>
              </a:tblPr>
              <a:tblGrid>
                <a:gridCol w="4510013">
                  <a:extLst>
                    <a:ext uri="{9D8B030D-6E8A-4147-A177-3AD203B41FA5}">
                      <a16:colId xmlns:a16="http://schemas.microsoft.com/office/drawing/2014/main" val="20000"/>
                    </a:ext>
                  </a:extLst>
                </a:gridCol>
              </a:tblGrid>
              <a:tr h="370840">
                <a:tc>
                  <a:txBody>
                    <a:bodyPr/>
                    <a:lstStyle/>
                    <a:p>
                      <a:pPr algn="ctr"/>
                      <a:r>
                        <a:rPr lang="es-MX" sz="2400" dirty="0">
                          <a:solidFill>
                            <a:schemeClr val="bg1"/>
                          </a:solidFill>
                          <a:latin typeface="Atami Bold" panose="00000500000000000000" pitchFamily="50" charset="0"/>
                        </a:rPr>
                        <a:t>PORTAFOLIO DE SERVICIOS – CENTRO DE SALUD PARAÍSO</a:t>
                      </a:r>
                      <a:endParaRPr lang="es-CO" sz="2400" dirty="0">
                        <a:solidFill>
                          <a:schemeClr val="bg1"/>
                        </a:solidFill>
                        <a:latin typeface="Atami Bold" panose="00000500000000000000" pitchFamily="50" charset="0"/>
                      </a:endParaRPr>
                    </a:p>
                  </a:txBody>
                  <a:tcPr>
                    <a:solidFill>
                      <a:srgbClr val="33CC33"/>
                    </a:solidFill>
                  </a:tcPr>
                </a:tc>
                <a:extLst>
                  <a:ext uri="{0D108BD9-81ED-4DB2-BD59-A6C34878D82A}">
                    <a16:rowId xmlns:a16="http://schemas.microsoft.com/office/drawing/2014/main" val="10000"/>
                  </a:ext>
                </a:extLst>
              </a:tr>
              <a:tr h="2966720">
                <a:tc>
                  <a:txBody>
                    <a:bodyPr/>
                    <a:lstStyle/>
                    <a:p>
                      <a:pPr algn="l"/>
                      <a:r>
                        <a:rPr lang="es-MX" sz="1800" dirty="0">
                          <a:solidFill>
                            <a:schemeClr val="bg1"/>
                          </a:solidFill>
                          <a:latin typeface="Atami Bold" panose="00000500000000000000" pitchFamily="50" charset="0"/>
                        </a:rPr>
                        <a:t>*TAMIZACIÓN DE CÁNCER DE CUELLO UTERINO</a:t>
                      </a:r>
                    </a:p>
                    <a:p>
                      <a:pPr algn="l"/>
                      <a:r>
                        <a:rPr lang="es-MX" sz="1800" dirty="0">
                          <a:solidFill>
                            <a:schemeClr val="bg1"/>
                          </a:solidFill>
                          <a:latin typeface="Atami Bold" panose="00000500000000000000" pitchFamily="50" charset="0"/>
                        </a:rPr>
                        <a:t>*ENFERMERÍA </a:t>
                      </a:r>
                    </a:p>
                    <a:p>
                      <a:pPr algn="l"/>
                      <a:r>
                        <a:rPr lang="es-MX" sz="1800" dirty="0">
                          <a:solidFill>
                            <a:schemeClr val="bg1"/>
                          </a:solidFill>
                          <a:latin typeface="Atami Bold" panose="00000500000000000000" pitchFamily="50" charset="0"/>
                        </a:rPr>
                        <a:t>*MEDICINA GENERAL </a:t>
                      </a:r>
                    </a:p>
                    <a:p>
                      <a:pPr algn="l"/>
                      <a:r>
                        <a:rPr lang="es-MX" sz="1800" dirty="0">
                          <a:solidFill>
                            <a:schemeClr val="bg1"/>
                          </a:solidFill>
                          <a:latin typeface="Atami Bold" panose="00000500000000000000" pitchFamily="50" charset="0"/>
                        </a:rPr>
                        <a:t>*NUTRICIÓN Y DIETÉTICA </a:t>
                      </a:r>
                    </a:p>
                    <a:p>
                      <a:pPr algn="l"/>
                      <a:r>
                        <a:rPr lang="es-MX" sz="1800" dirty="0">
                          <a:solidFill>
                            <a:schemeClr val="bg1"/>
                          </a:solidFill>
                          <a:latin typeface="Atami Bold" panose="00000500000000000000" pitchFamily="50" charset="0"/>
                        </a:rPr>
                        <a:t>*ODONTOLOGÍA GENERAL </a:t>
                      </a:r>
                    </a:p>
                    <a:p>
                      <a:pPr algn="l"/>
                      <a:r>
                        <a:rPr lang="es-MX" sz="1800" dirty="0">
                          <a:solidFill>
                            <a:schemeClr val="bg1"/>
                          </a:solidFill>
                          <a:latin typeface="Atami Bold" panose="00000500000000000000" pitchFamily="50" charset="0"/>
                        </a:rPr>
                        <a:t>*PSICOLOGÍA </a:t>
                      </a:r>
                    </a:p>
                    <a:p>
                      <a:pPr algn="l"/>
                      <a:r>
                        <a:rPr lang="es-MX" sz="1800" dirty="0">
                          <a:solidFill>
                            <a:schemeClr val="bg1"/>
                          </a:solidFill>
                          <a:latin typeface="Atami Bold" panose="00000500000000000000" pitchFamily="50" charset="0"/>
                        </a:rPr>
                        <a:t>*CONSULTA PRIORITARIA </a:t>
                      </a:r>
                    </a:p>
                    <a:p>
                      <a:pPr algn="l"/>
                      <a:endParaRPr lang="es-CO" sz="1800" dirty="0">
                        <a:solidFill>
                          <a:schemeClr val="bg1"/>
                        </a:solidFill>
                        <a:latin typeface="Atami Bold" panose="00000500000000000000" pitchFamily="50" charset="0"/>
                      </a:endParaRPr>
                    </a:p>
                  </a:txBody>
                  <a:tcPr/>
                </a:tc>
                <a:extLst>
                  <a:ext uri="{0D108BD9-81ED-4DB2-BD59-A6C34878D82A}">
                    <a16:rowId xmlns:a16="http://schemas.microsoft.com/office/drawing/2014/main" val="10001"/>
                  </a:ext>
                </a:extLst>
              </a:tr>
            </a:tbl>
          </a:graphicData>
        </a:graphic>
      </p:graphicFrame>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826189" y="805235"/>
            <a:ext cx="7093798"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OFERTA DE SERVICIOS</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3" name="Rectángulo 2"/>
          <p:cNvSpPr/>
          <p:nvPr/>
        </p:nvSpPr>
        <p:spPr>
          <a:xfrm>
            <a:off x="6973652" y="3428999"/>
            <a:ext cx="6096000" cy="369332"/>
          </a:xfrm>
          <a:prstGeom prst="rect">
            <a:avLst/>
          </a:prstGeom>
        </p:spPr>
        <p:txBody>
          <a:bodyPr>
            <a:spAutoFit/>
          </a:bodyPr>
          <a:lstStyle/>
          <a:p>
            <a:pPr algn="ctr"/>
            <a:r>
              <a:rPr lang="es-CO" dirty="0">
                <a:solidFill>
                  <a:schemeClr val="bg1"/>
                </a:solidFill>
                <a:latin typeface="Atami Bold" panose="00000500000000000000" pitchFamily="50" charset="0"/>
              </a:rPr>
              <a:t> </a:t>
            </a:r>
          </a:p>
        </p:txBody>
      </p:sp>
      <p:graphicFrame>
        <p:nvGraphicFramePr>
          <p:cNvPr id="12" name="Tabla 11"/>
          <p:cNvGraphicFramePr>
            <a:graphicFrameLocks noGrp="1"/>
          </p:cNvGraphicFramePr>
          <p:nvPr>
            <p:extLst>
              <p:ext uri="{D42A27DB-BD31-4B8C-83A1-F6EECF244321}">
                <p14:modId xmlns:p14="http://schemas.microsoft.com/office/powerpoint/2010/main" val="1033590917"/>
              </p:ext>
            </p:extLst>
          </p:nvPr>
        </p:nvGraphicFramePr>
        <p:xfrm>
          <a:off x="6433793" y="1762143"/>
          <a:ext cx="5495036" cy="5092681"/>
        </p:xfrm>
        <a:graphic>
          <a:graphicData uri="http://schemas.openxmlformats.org/drawingml/2006/table">
            <a:tbl>
              <a:tblPr firstRow="1" bandRow="1">
                <a:tableStyleId>{912C8C85-51F0-491E-9774-3900AFEF0FD7}</a:tableStyleId>
              </a:tblPr>
              <a:tblGrid>
                <a:gridCol w="5495036">
                  <a:extLst>
                    <a:ext uri="{9D8B030D-6E8A-4147-A177-3AD203B41FA5}">
                      <a16:colId xmlns:a16="http://schemas.microsoft.com/office/drawing/2014/main" val="20000"/>
                    </a:ext>
                  </a:extLst>
                </a:gridCol>
              </a:tblGrid>
              <a:tr h="374739">
                <a:tc>
                  <a:txBody>
                    <a:bodyPr/>
                    <a:lstStyle/>
                    <a:p>
                      <a:pPr algn="ctr"/>
                      <a:endParaRPr lang="es-CO" dirty="0">
                        <a:solidFill>
                          <a:schemeClr val="bg1"/>
                        </a:solidFill>
                        <a:latin typeface="Atami Bold" panose="00000500000000000000" pitchFamily="50" charset="0"/>
                      </a:endParaRPr>
                    </a:p>
                  </a:txBody>
                  <a:tcPr>
                    <a:solidFill>
                      <a:srgbClr val="33CC33"/>
                    </a:solidFill>
                  </a:tcPr>
                </a:tc>
                <a:extLst>
                  <a:ext uri="{0D108BD9-81ED-4DB2-BD59-A6C34878D82A}">
                    <a16:rowId xmlns:a16="http://schemas.microsoft.com/office/drawing/2014/main" val="10000"/>
                  </a:ext>
                </a:extLst>
              </a:tr>
              <a:tr h="47179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kern="1200" dirty="0">
                          <a:solidFill>
                            <a:srgbClr val="FFFF00"/>
                          </a:solidFill>
                          <a:effectLst/>
                          <a:latin typeface="Atami Bold" panose="00000500000000000000" pitchFamily="50" charset="0"/>
                          <a:ea typeface="+mn-ea"/>
                          <a:cs typeface="+mn-cs"/>
                        </a:rPr>
                        <a:t>DETECCIÓN TEMPRANA:</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kern="1200" dirty="0">
                          <a:solidFill>
                            <a:schemeClr val="bg1"/>
                          </a:solidFill>
                          <a:effectLst/>
                          <a:latin typeface="Atami Bold" panose="00000500000000000000" pitchFamily="50" charset="0"/>
                          <a:ea typeface="+mn-ea"/>
                          <a:cs typeface="+mn-cs"/>
                        </a:rPr>
                        <a:t> *</a:t>
                      </a:r>
                      <a:r>
                        <a:rPr lang="es-MX" sz="1800" kern="1200" dirty="0">
                          <a:solidFill>
                            <a:schemeClr val="bg1"/>
                          </a:solidFill>
                          <a:effectLst/>
                          <a:latin typeface="Atami Bold" panose="00000500000000000000" pitchFamily="50" charset="0"/>
                          <a:ea typeface="+mn-ea"/>
                          <a:cs typeface="+mn-cs"/>
                        </a:rPr>
                        <a:t>ALTERACIONES DEL CRECIMIENTO Y DESARROLLO (MENOR A 10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DEL DESARROLLO DEL JOVEN (DE 10 A 29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DEL EMBARAZO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EN EL ADULTO (MAYOR A 45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*CÁNCER DE CUELLO UTERINO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*CÁNCER DE SENO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DE LA AGUDEZA VISUAL</a:t>
                      </a:r>
                      <a:endParaRPr lang="es-CO" sz="1800" kern="1200" dirty="0">
                        <a:solidFill>
                          <a:schemeClr val="bg1"/>
                        </a:solidFill>
                        <a:effectLst/>
                        <a:latin typeface="Atami Bold"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MX" sz="2400" b="1" dirty="0">
                          <a:solidFill>
                            <a:srgbClr val="FFFF00"/>
                          </a:solidFill>
                          <a:latin typeface="Atami Bold" panose="00000500000000000000" pitchFamily="50" charset="0"/>
                        </a:rPr>
                        <a:t>PROTECCIÓN ESPECÍFICA:</a:t>
                      </a:r>
                    </a:p>
                    <a:p>
                      <a:pPr algn="ctr"/>
                      <a:r>
                        <a:rPr lang="es-MX" b="1" dirty="0">
                          <a:solidFill>
                            <a:schemeClr val="bg1"/>
                          </a:solidFill>
                          <a:latin typeface="Atami Bold" panose="00000500000000000000" pitchFamily="50" charset="0"/>
                        </a:rPr>
                        <a:t>  ATENCIÓN PREVENTIVA EN SALUD BUCAL</a:t>
                      </a:r>
                    </a:p>
                    <a:p>
                      <a:pPr algn="ctr"/>
                      <a:r>
                        <a:rPr lang="es-MX" b="1" dirty="0">
                          <a:solidFill>
                            <a:schemeClr val="bg1"/>
                          </a:solidFill>
                          <a:latin typeface="Atami Bold" panose="00000500000000000000" pitchFamily="50" charset="0"/>
                        </a:rPr>
                        <a:t>ATENCIÓN EN PLANIFICACIÓN FAMILIAR HOMBRES Y MUJERES</a:t>
                      </a:r>
                    </a:p>
                    <a:p>
                      <a:pPr algn="ctr"/>
                      <a:endParaRPr lang="es-CO" b="1" dirty="0">
                        <a:solidFill>
                          <a:schemeClr val="bg1"/>
                        </a:solidFill>
                      </a:endParaRPr>
                    </a:p>
                  </a:txBody>
                  <a:tcPr/>
                </a:tc>
                <a:extLst>
                  <a:ext uri="{0D108BD9-81ED-4DB2-BD59-A6C34878D82A}">
                    <a16:rowId xmlns:a16="http://schemas.microsoft.com/office/drawing/2014/main" val="10001"/>
                  </a:ext>
                </a:extLst>
              </a:tr>
            </a:tbl>
          </a:graphicData>
        </a:graphic>
      </p:graphicFrame>
      <p:sp>
        <p:nvSpPr>
          <p:cNvPr id="17" name="Terminador 16"/>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
        <p:nvSpPr>
          <p:cNvPr id="21" name="Rectángulo 20"/>
          <p:cNvSpPr/>
          <p:nvPr/>
        </p:nvSpPr>
        <p:spPr>
          <a:xfrm>
            <a:off x="468132" y="1352588"/>
            <a:ext cx="9834817" cy="1015663"/>
          </a:xfrm>
          <a:prstGeom prst="rect">
            <a:avLst/>
          </a:prstGeom>
        </p:spPr>
        <p:txBody>
          <a:bodyPr wrap="square">
            <a:spAutoFit/>
          </a:bodyPr>
          <a:lstStyle/>
          <a:p>
            <a:endParaRPr lang="es-MX" sz="2000" b="1" dirty="0">
              <a:solidFill>
                <a:schemeClr val="bg1"/>
              </a:solidFill>
              <a:latin typeface="Atami Bold" panose="00000500000000000000" pitchFamily="50" charset="0"/>
            </a:endParaRPr>
          </a:p>
          <a:p>
            <a:r>
              <a:rPr lang="es-MX" sz="2000" b="1" dirty="0">
                <a:solidFill>
                  <a:schemeClr val="bg1"/>
                </a:solidFill>
                <a:latin typeface="Atami Bold" panose="00000500000000000000" pitchFamily="50" charset="0"/>
              </a:rPr>
              <a:t>CASCO </a:t>
            </a:r>
          </a:p>
          <a:p>
            <a:r>
              <a:rPr lang="es-MX" sz="2000" b="1" dirty="0">
                <a:solidFill>
                  <a:schemeClr val="bg1"/>
                </a:solidFill>
                <a:latin typeface="Atami Bold" panose="00000500000000000000" pitchFamily="50" charset="0"/>
              </a:rPr>
              <a:t>URBANO</a:t>
            </a:r>
            <a:endParaRPr lang="es-CO" sz="2000" b="1" dirty="0">
              <a:solidFill>
                <a:schemeClr val="bg1"/>
              </a:solidFill>
              <a:latin typeface="Atami Bold" panose="00000500000000000000" pitchFamily="50" charset="0"/>
            </a:endParaRPr>
          </a:p>
        </p:txBody>
      </p:sp>
    </p:spTree>
    <p:extLst>
      <p:ext uri="{BB962C8B-B14F-4D97-AF65-F5344CB8AC3E}">
        <p14:creationId xmlns:p14="http://schemas.microsoft.com/office/powerpoint/2010/main" val="2368112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688926182"/>
              </p:ext>
            </p:extLst>
          </p:nvPr>
        </p:nvGraphicFramePr>
        <p:xfrm>
          <a:off x="1923780" y="1761169"/>
          <a:ext cx="4510013" cy="4155440"/>
        </p:xfrm>
        <a:graphic>
          <a:graphicData uri="http://schemas.openxmlformats.org/drawingml/2006/table">
            <a:tbl>
              <a:tblPr firstRow="1" bandRow="1">
                <a:tableStyleId>{912C8C85-51F0-491E-9774-3900AFEF0FD7}</a:tableStyleId>
              </a:tblPr>
              <a:tblGrid>
                <a:gridCol w="4510013">
                  <a:extLst>
                    <a:ext uri="{9D8B030D-6E8A-4147-A177-3AD203B41FA5}">
                      <a16:colId xmlns:a16="http://schemas.microsoft.com/office/drawing/2014/main" val="20000"/>
                    </a:ext>
                  </a:extLst>
                </a:gridCol>
              </a:tblGrid>
              <a:tr h="370840">
                <a:tc>
                  <a:txBody>
                    <a:bodyPr/>
                    <a:lstStyle/>
                    <a:p>
                      <a:pPr algn="ctr"/>
                      <a:r>
                        <a:rPr lang="es-MX" sz="1800" dirty="0">
                          <a:solidFill>
                            <a:schemeClr val="bg1"/>
                          </a:solidFill>
                          <a:latin typeface="Atami Bold" panose="00000500000000000000" pitchFamily="50" charset="0"/>
                        </a:rPr>
                        <a:t>PORTAFOLIO DE SERVICIOS – CENTRO DE AGUADA DE PABLO/  CASCAJAL/</a:t>
                      </a:r>
                      <a:r>
                        <a:rPr lang="es-MX" sz="1800" baseline="0" dirty="0">
                          <a:solidFill>
                            <a:schemeClr val="bg1"/>
                          </a:solidFill>
                          <a:latin typeface="Atami Bold" panose="00000500000000000000" pitchFamily="50" charset="0"/>
                        </a:rPr>
                        <a:t>GALLEGO/ LA PEÑA/ ISABEL LÓPEZ /MOLINEROS Y COLOMBIA</a:t>
                      </a:r>
                      <a:endParaRPr lang="es-CO" sz="1800" dirty="0">
                        <a:solidFill>
                          <a:schemeClr val="bg1"/>
                        </a:solidFill>
                        <a:latin typeface="Atami Bold" panose="00000500000000000000" pitchFamily="50" charset="0"/>
                      </a:endParaRPr>
                    </a:p>
                  </a:txBody>
                  <a:tcPr>
                    <a:solidFill>
                      <a:schemeClr val="accent2">
                        <a:lumMod val="75000"/>
                      </a:schemeClr>
                    </a:solidFill>
                  </a:tcPr>
                </a:tc>
                <a:extLst>
                  <a:ext uri="{0D108BD9-81ED-4DB2-BD59-A6C34878D82A}">
                    <a16:rowId xmlns:a16="http://schemas.microsoft.com/office/drawing/2014/main" val="10000"/>
                  </a:ext>
                </a:extLst>
              </a:tr>
              <a:tr h="2966720">
                <a:tc>
                  <a:txBody>
                    <a:bodyPr/>
                    <a:lstStyle/>
                    <a:p>
                      <a:pPr algn="l"/>
                      <a:r>
                        <a:rPr lang="es-MX" sz="1800" dirty="0">
                          <a:solidFill>
                            <a:schemeClr val="bg1"/>
                          </a:solidFill>
                          <a:latin typeface="Atami Bold" panose="00000500000000000000" pitchFamily="50" charset="0"/>
                        </a:rPr>
                        <a:t>*TAMIZACIÓN DE CÁNCER DE CUELLO UTERINO</a:t>
                      </a:r>
                    </a:p>
                    <a:p>
                      <a:pPr algn="l"/>
                      <a:r>
                        <a:rPr lang="es-MX" sz="1800" dirty="0">
                          <a:solidFill>
                            <a:schemeClr val="bg1"/>
                          </a:solidFill>
                          <a:latin typeface="Atami Bold" panose="00000500000000000000" pitchFamily="50" charset="0"/>
                        </a:rPr>
                        <a:t>*ENFERMERÍA </a:t>
                      </a:r>
                    </a:p>
                    <a:p>
                      <a:pPr algn="l"/>
                      <a:r>
                        <a:rPr lang="es-MX" sz="1800" dirty="0">
                          <a:solidFill>
                            <a:schemeClr val="bg1"/>
                          </a:solidFill>
                          <a:latin typeface="Atami Bold" panose="00000500000000000000" pitchFamily="50" charset="0"/>
                        </a:rPr>
                        <a:t>*MEDICINA GENERAL </a:t>
                      </a:r>
                    </a:p>
                    <a:p>
                      <a:pPr algn="l"/>
                      <a:r>
                        <a:rPr lang="es-MX" sz="1800" dirty="0">
                          <a:solidFill>
                            <a:schemeClr val="bg1"/>
                          </a:solidFill>
                          <a:latin typeface="Atami Bold" panose="00000500000000000000" pitchFamily="50" charset="0"/>
                        </a:rPr>
                        <a:t>*ODONTOLOGÍA GENERAL </a:t>
                      </a:r>
                    </a:p>
                    <a:p>
                      <a:pPr algn="l"/>
                      <a:r>
                        <a:rPr lang="es-MX" sz="1800" dirty="0">
                          <a:solidFill>
                            <a:schemeClr val="bg1"/>
                          </a:solidFill>
                          <a:latin typeface="Atami Bold" panose="00000500000000000000" pitchFamily="50" charset="0"/>
                        </a:rPr>
                        <a:t>*CONSULTA PRIORITARIA </a:t>
                      </a:r>
                    </a:p>
                    <a:p>
                      <a:pPr algn="l"/>
                      <a:endParaRPr lang="es-CO" sz="1800" dirty="0">
                        <a:solidFill>
                          <a:schemeClr val="bg1"/>
                        </a:solidFill>
                        <a:latin typeface="Atami Bold" panose="00000500000000000000" pitchFamily="50" charset="0"/>
                      </a:endParaRPr>
                    </a:p>
                  </a:txBody>
                  <a:tcPr/>
                </a:tc>
                <a:extLst>
                  <a:ext uri="{0D108BD9-81ED-4DB2-BD59-A6C34878D82A}">
                    <a16:rowId xmlns:a16="http://schemas.microsoft.com/office/drawing/2014/main" val="10001"/>
                  </a:ext>
                </a:extLst>
              </a:tr>
            </a:tbl>
          </a:graphicData>
        </a:graphic>
      </p:graphicFrame>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826189" y="805235"/>
            <a:ext cx="7093798"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OFERTA DE SERVICIOS</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663727" y="1436545"/>
            <a:ext cx="9834817" cy="1015663"/>
          </a:xfrm>
          <a:prstGeom prst="rect">
            <a:avLst/>
          </a:prstGeom>
        </p:spPr>
        <p:txBody>
          <a:bodyPr wrap="square">
            <a:spAutoFit/>
          </a:bodyPr>
          <a:lstStyle/>
          <a:p>
            <a:endParaRPr lang="es-MX" sz="2000" b="1" dirty="0">
              <a:solidFill>
                <a:schemeClr val="bg1"/>
              </a:solidFill>
              <a:latin typeface="Atami Bold" panose="00000500000000000000" pitchFamily="50" charset="0"/>
            </a:endParaRPr>
          </a:p>
          <a:p>
            <a:r>
              <a:rPr lang="es-MX" sz="2000" b="1" dirty="0">
                <a:solidFill>
                  <a:schemeClr val="bg1"/>
                </a:solidFill>
                <a:latin typeface="Atami Bold" panose="00000500000000000000" pitchFamily="50" charset="0"/>
              </a:rPr>
              <a:t>ZONA</a:t>
            </a:r>
          </a:p>
          <a:p>
            <a:r>
              <a:rPr lang="es-MX" sz="2000" b="1" dirty="0">
                <a:solidFill>
                  <a:schemeClr val="bg1"/>
                </a:solidFill>
                <a:latin typeface="Atami Bold" panose="00000500000000000000" pitchFamily="50" charset="0"/>
              </a:rPr>
              <a:t>RURAL</a:t>
            </a:r>
            <a:endParaRPr lang="es-CO" sz="2000" b="1" dirty="0">
              <a:solidFill>
                <a:schemeClr val="bg1"/>
              </a:solidFill>
              <a:latin typeface="Atami Bold" panose="00000500000000000000" pitchFamily="50" charset="0"/>
            </a:endParaRPr>
          </a:p>
        </p:txBody>
      </p:sp>
      <p:sp>
        <p:nvSpPr>
          <p:cNvPr id="3" name="Rectángulo 2"/>
          <p:cNvSpPr/>
          <p:nvPr/>
        </p:nvSpPr>
        <p:spPr>
          <a:xfrm>
            <a:off x="6973652" y="3428999"/>
            <a:ext cx="6096000" cy="369332"/>
          </a:xfrm>
          <a:prstGeom prst="rect">
            <a:avLst/>
          </a:prstGeom>
        </p:spPr>
        <p:txBody>
          <a:bodyPr>
            <a:spAutoFit/>
          </a:bodyPr>
          <a:lstStyle/>
          <a:p>
            <a:pPr algn="ctr"/>
            <a:r>
              <a:rPr lang="es-CO" dirty="0">
                <a:solidFill>
                  <a:schemeClr val="bg1"/>
                </a:solidFill>
                <a:latin typeface="Atami Bold" panose="00000500000000000000" pitchFamily="50" charset="0"/>
              </a:rPr>
              <a:t> </a:t>
            </a:r>
          </a:p>
        </p:txBody>
      </p:sp>
      <p:graphicFrame>
        <p:nvGraphicFramePr>
          <p:cNvPr id="12" name="Tabla 11"/>
          <p:cNvGraphicFramePr>
            <a:graphicFrameLocks noGrp="1"/>
          </p:cNvGraphicFramePr>
          <p:nvPr>
            <p:extLst>
              <p:ext uri="{D42A27DB-BD31-4B8C-83A1-F6EECF244321}">
                <p14:modId xmlns:p14="http://schemas.microsoft.com/office/powerpoint/2010/main" val="2233345114"/>
              </p:ext>
            </p:extLst>
          </p:nvPr>
        </p:nvGraphicFramePr>
        <p:xfrm>
          <a:off x="6433793" y="1762143"/>
          <a:ext cx="5495036" cy="5092681"/>
        </p:xfrm>
        <a:graphic>
          <a:graphicData uri="http://schemas.openxmlformats.org/drawingml/2006/table">
            <a:tbl>
              <a:tblPr firstRow="1" bandRow="1">
                <a:tableStyleId>{912C8C85-51F0-491E-9774-3900AFEF0FD7}</a:tableStyleId>
              </a:tblPr>
              <a:tblGrid>
                <a:gridCol w="5495036">
                  <a:extLst>
                    <a:ext uri="{9D8B030D-6E8A-4147-A177-3AD203B41FA5}">
                      <a16:colId xmlns:a16="http://schemas.microsoft.com/office/drawing/2014/main" val="20000"/>
                    </a:ext>
                  </a:extLst>
                </a:gridCol>
              </a:tblGrid>
              <a:tr h="374739">
                <a:tc>
                  <a:txBody>
                    <a:bodyPr/>
                    <a:lstStyle/>
                    <a:p>
                      <a:pPr algn="ctr"/>
                      <a:endParaRPr lang="es-CO" dirty="0">
                        <a:solidFill>
                          <a:schemeClr val="bg1"/>
                        </a:solidFill>
                        <a:latin typeface="Atami Bold" panose="00000500000000000000" pitchFamily="50" charset="0"/>
                      </a:endParaRPr>
                    </a:p>
                  </a:txBody>
                  <a:tcPr>
                    <a:solidFill>
                      <a:schemeClr val="accent2">
                        <a:lumMod val="75000"/>
                      </a:schemeClr>
                    </a:solidFill>
                  </a:tcPr>
                </a:tc>
                <a:extLst>
                  <a:ext uri="{0D108BD9-81ED-4DB2-BD59-A6C34878D82A}">
                    <a16:rowId xmlns:a16="http://schemas.microsoft.com/office/drawing/2014/main" val="10000"/>
                  </a:ext>
                </a:extLst>
              </a:tr>
              <a:tr h="47179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kern="1200" dirty="0">
                          <a:solidFill>
                            <a:srgbClr val="FFFF00"/>
                          </a:solidFill>
                          <a:effectLst/>
                          <a:latin typeface="Atami Bold" panose="00000500000000000000" pitchFamily="50" charset="0"/>
                          <a:ea typeface="+mn-ea"/>
                          <a:cs typeface="+mn-cs"/>
                        </a:rPr>
                        <a:t>DETECCIÓN TEMPRANA:</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kern="1200" dirty="0">
                          <a:solidFill>
                            <a:schemeClr val="bg1"/>
                          </a:solidFill>
                          <a:effectLst/>
                          <a:latin typeface="Atami Bold" panose="00000500000000000000" pitchFamily="50" charset="0"/>
                          <a:ea typeface="+mn-ea"/>
                          <a:cs typeface="+mn-cs"/>
                        </a:rPr>
                        <a:t> *</a:t>
                      </a:r>
                      <a:r>
                        <a:rPr lang="es-MX" sz="1800" kern="1200" dirty="0">
                          <a:solidFill>
                            <a:schemeClr val="bg1"/>
                          </a:solidFill>
                          <a:effectLst/>
                          <a:latin typeface="Atami Bold" panose="00000500000000000000" pitchFamily="50" charset="0"/>
                          <a:ea typeface="+mn-ea"/>
                          <a:cs typeface="+mn-cs"/>
                        </a:rPr>
                        <a:t>ALTERACIONES DEL CRECIMIENTO Y DESARROLLO (MENOR A 10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DEL DESARROLLO DEL JOVEN (DE 10 A 29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DEL EMBARAZO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EN EL ADULTO (MAYOR A 45 AÑOS)</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*CÁNCER DE CUELLO UTERINO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*CÁNCER DE SENO</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800" kern="1200" dirty="0">
                          <a:solidFill>
                            <a:schemeClr val="bg1"/>
                          </a:solidFill>
                          <a:effectLst/>
                          <a:latin typeface="Atami Bold" panose="00000500000000000000" pitchFamily="50" charset="0"/>
                          <a:ea typeface="+mn-ea"/>
                          <a:cs typeface="+mn-cs"/>
                        </a:rPr>
                        <a:t>*ALTERACIONES DE LA AGUDEZA VISUAL</a:t>
                      </a:r>
                      <a:endParaRPr lang="es-CO" sz="1800" kern="1200" dirty="0">
                        <a:solidFill>
                          <a:schemeClr val="bg1"/>
                        </a:solidFill>
                        <a:effectLst/>
                        <a:latin typeface="Atami Bold" panose="000005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MX" sz="2400" b="1" dirty="0">
                          <a:solidFill>
                            <a:srgbClr val="FFFF00"/>
                          </a:solidFill>
                          <a:latin typeface="Atami Bold" panose="00000500000000000000" pitchFamily="50" charset="0"/>
                        </a:rPr>
                        <a:t>PROTECCIÓN ESPECÍFICA:</a:t>
                      </a:r>
                    </a:p>
                    <a:p>
                      <a:pPr algn="ctr"/>
                      <a:r>
                        <a:rPr lang="es-MX" b="1" dirty="0">
                          <a:solidFill>
                            <a:schemeClr val="bg1"/>
                          </a:solidFill>
                          <a:latin typeface="Atami Bold" panose="00000500000000000000" pitchFamily="50" charset="0"/>
                        </a:rPr>
                        <a:t>  ATENCIÓN PREVENTIVA EN SALUD BUCAL</a:t>
                      </a:r>
                    </a:p>
                    <a:p>
                      <a:pPr algn="ctr"/>
                      <a:r>
                        <a:rPr lang="es-MX" b="1" dirty="0">
                          <a:solidFill>
                            <a:schemeClr val="bg1"/>
                          </a:solidFill>
                          <a:latin typeface="Atami Bold" panose="00000500000000000000" pitchFamily="50" charset="0"/>
                        </a:rPr>
                        <a:t>ATENCIÓN EN PLANIFICACIÓN FAMILIAR HOMBRES Y MUJERES</a:t>
                      </a:r>
                    </a:p>
                    <a:p>
                      <a:pPr algn="ctr"/>
                      <a:endParaRPr lang="es-CO" b="1" dirty="0">
                        <a:solidFill>
                          <a:schemeClr val="bg1"/>
                        </a:solidFill>
                      </a:endParaRPr>
                    </a:p>
                  </a:txBody>
                  <a:tcPr/>
                </a:tc>
                <a:extLst>
                  <a:ext uri="{0D108BD9-81ED-4DB2-BD59-A6C34878D82A}">
                    <a16:rowId xmlns:a16="http://schemas.microsoft.com/office/drawing/2014/main" val="10001"/>
                  </a:ext>
                </a:extLst>
              </a:tr>
            </a:tbl>
          </a:graphicData>
        </a:graphic>
      </p:graphicFrame>
      <p:sp>
        <p:nvSpPr>
          <p:cNvPr id="17" name="Terminador 16"/>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1286942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826189" y="805235"/>
            <a:ext cx="7093798"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OFERTA DE SERVICIOS</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3" name="Rectángulo 2"/>
          <p:cNvSpPr/>
          <p:nvPr/>
        </p:nvSpPr>
        <p:spPr>
          <a:xfrm>
            <a:off x="6973652" y="3428999"/>
            <a:ext cx="6096000" cy="369332"/>
          </a:xfrm>
          <a:prstGeom prst="rect">
            <a:avLst/>
          </a:prstGeom>
        </p:spPr>
        <p:txBody>
          <a:bodyPr>
            <a:spAutoFit/>
          </a:bodyPr>
          <a:lstStyle/>
          <a:p>
            <a:pPr algn="ctr"/>
            <a:r>
              <a:rPr lang="es-CO" dirty="0">
                <a:solidFill>
                  <a:schemeClr val="bg1"/>
                </a:solidFill>
                <a:latin typeface="Atami Bold" panose="00000500000000000000" pitchFamily="50" charset="0"/>
              </a:rPr>
              <a:t> </a:t>
            </a:r>
          </a:p>
        </p:txBody>
      </p:sp>
      <p:sp>
        <p:nvSpPr>
          <p:cNvPr id="16" name="Rectángulo 15"/>
          <p:cNvSpPr/>
          <p:nvPr/>
        </p:nvSpPr>
        <p:spPr>
          <a:xfrm>
            <a:off x="731280" y="1585271"/>
            <a:ext cx="10086453" cy="4585871"/>
          </a:xfrm>
          <a:prstGeom prst="rect">
            <a:avLst/>
          </a:prstGeom>
        </p:spPr>
        <p:txBody>
          <a:bodyPr wrap="square">
            <a:spAutoFit/>
          </a:bodyPr>
          <a:lstStyle/>
          <a:p>
            <a:r>
              <a:rPr lang="es-MX" sz="2000" dirty="0">
                <a:solidFill>
                  <a:schemeClr val="bg1"/>
                </a:solidFill>
                <a:latin typeface="Atami Bold" panose="00000500000000000000" pitchFamily="50" charset="0"/>
              </a:rPr>
              <a:t>Cabe destacar que la empresa social del estado se encuentra en proceso de implementación de </a:t>
            </a:r>
            <a:r>
              <a:rPr lang="es-MX" sz="2800" dirty="0">
                <a:solidFill>
                  <a:schemeClr val="bg1"/>
                </a:solidFill>
                <a:latin typeface="Atami Bold" panose="00000500000000000000" pitchFamily="50" charset="0"/>
              </a:rPr>
              <a:t>la resolución 3280 de 2018 </a:t>
            </a:r>
            <a:r>
              <a:rPr lang="es-MX" sz="2000" dirty="0">
                <a:solidFill>
                  <a:schemeClr val="bg1"/>
                </a:solidFill>
                <a:latin typeface="Atami Bold" panose="00000500000000000000" pitchFamily="50" charset="0"/>
              </a:rPr>
              <a:t>en los siguientes centros de salud: </a:t>
            </a:r>
          </a:p>
          <a:p>
            <a:r>
              <a:rPr lang="es-MX" sz="2000" dirty="0">
                <a:solidFill>
                  <a:schemeClr val="bg1"/>
                </a:solidFill>
                <a:latin typeface="Atami Bold" panose="00000500000000000000" pitchFamily="50" charset="0"/>
              </a:rPr>
              <a:t>• Centro de Desarrollo vecinal – CDV </a:t>
            </a:r>
          </a:p>
          <a:p>
            <a:r>
              <a:rPr lang="es-MX" sz="2000" dirty="0">
                <a:solidFill>
                  <a:schemeClr val="bg1"/>
                </a:solidFill>
                <a:latin typeface="Atami Bold" panose="00000500000000000000" pitchFamily="50" charset="0"/>
              </a:rPr>
              <a:t>• Centro de Salud Campo Bolívar </a:t>
            </a:r>
          </a:p>
          <a:p>
            <a:r>
              <a:rPr lang="es-MX" sz="2000" dirty="0">
                <a:solidFill>
                  <a:schemeClr val="bg1"/>
                </a:solidFill>
                <a:latin typeface="Atami Bold" panose="00000500000000000000" pitchFamily="50" charset="0"/>
              </a:rPr>
              <a:t>• Centro de Salud Paraíso </a:t>
            </a:r>
          </a:p>
          <a:p>
            <a:endParaRPr lang="es-MX" sz="2000" dirty="0">
              <a:solidFill>
                <a:schemeClr val="bg1"/>
              </a:solidFill>
              <a:latin typeface="Atami Bold" panose="00000500000000000000" pitchFamily="50" charset="0"/>
            </a:endParaRPr>
          </a:p>
          <a:p>
            <a:r>
              <a:rPr lang="es-MX" sz="2000" dirty="0">
                <a:solidFill>
                  <a:schemeClr val="bg1"/>
                </a:solidFill>
                <a:latin typeface="Atami Bold" panose="00000500000000000000" pitchFamily="50" charset="0"/>
              </a:rPr>
              <a:t>Esto debido a que en los tres tenemos habilitado los servicios necesarios para implementar la totalidad de las rutas consignadas en la normatividad vigente. Desagregados de la siguiente manera:</a:t>
            </a:r>
          </a:p>
          <a:p>
            <a:endParaRPr lang="es-MX" sz="2000" dirty="0">
              <a:solidFill>
                <a:schemeClr val="bg1"/>
              </a:solidFill>
              <a:latin typeface="Atami Bold" panose="00000500000000000000" pitchFamily="50" charset="0"/>
            </a:endParaRPr>
          </a:p>
          <a:p>
            <a:r>
              <a:rPr lang="es-MX" sz="2000" dirty="0">
                <a:solidFill>
                  <a:schemeClr val="bg1"/>
                </a:solidFill>
                <a:latin typeface="Atami Bold" panose="00000500000000000000" pitchFamily="50" charset="0"/>
              </a:rPr>
              <a:t> • Centro de Desarrollo vecinal – CDV: Ruta Materno Perinatal </a:t>
            </a:r>
          </a:p>
          <a:p>
            <a:r>
              <a:rPr lang="es-MX" sz="2000" dirty="0">
                <a:solidFill>
                  <a:schemeClr val="bg1"/>
                </a:solidFill>
                <a:latin typeface="Atami Bold" panose="00000500000000000000" pitchFamily="50" charset="0"/>
              </a:rPr>
              <a:t> • Centro de Salud Campo Bolívar: Ruta – Curso de Vida de Primera Infancia</a:t>
            </a:r>
          </a:p>
          <a:p>
            <a:r>
              <a:rPr lang="es-MX" sz="2000" dirty="0">
                <a:solidFill>
                  <a:schemeClr val="bg1"/>
                </a:solidFill>
                <a:latin typeface="Atami Bold" panose="00000500000000000000" pitchFamily="50" charset="0"/>
              </a:rPr>
              <a:t> • Centro de Salud Paraíso: Ruta Cardiovascular</a:t>
            </a:r>
            <a:endParaRPr lang="es-CO" sz="2000" dirty="0">
              <a:solidFill>
                <a:schemeClr val="bg1"/>
              </a:solidFill>
              <a:latin typeface="Atami Bold" panose="00000500000000000000" pitchFamily="50" charset="0"/>
            </a:endParaRPr>
          </a:p>
        </p:txBody>
      </p:sp>
      <p:sp>
        <p:nvSpPr>
          <p:cNvPr id="15" name="Terminador 14"/>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20" name="CuadroTexto 19"/>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262269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1075856" y="2489179"/>
            <a:ext cx="10040286" cy="2123658"/>
          </a:xfrm>
          <a:prstGeom prst="rect">
            <a:avLst/>
          </a:prstGeom>
          <a:noFill/>
        </p:spPr>
        <p:txBody>
          <a:bodyPr wrap="square" rtlCol="0">
            <a:spAutoFit/>
          </a:bodyPr>
          <a:lstStyle/>
          <a:p>
            <a:pPr algn="ctr"/>
            <a:r>
              <a:rPr lang="es-MX" sz="6600" b="1" dirty="0">
                <a:solidFill>
                  <a:schemeClr val="bg1"/>
                </a:solidFill>
                <a:latin typeface="Atami Bold" panose="00000500000000000000" pitchFamily="50" charset="0"/>
              </a:rPr>
              <a:t>PRESTACIÓN DE SERVICIOS DE SALUD</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3" name="Rectángulo 2"/>
          <p:cNvSpPr/>
          <p:nvPr/>
        </p:nvSpPr>
        <p:spPr>
          <a:xfrm>
            <a:off x="6973652" y="3428999"/>
            <a:ext cx="6096000" cy="369332"/>
          </a:xfrm>
          <a:prstGeom prst="rect">
            <a:avLst/>
          </a:prstGeom>
        </p:spPr>
        <p:txBody>
          <a:bodyPr>
            <a:spAutoFit/>
          </a:bodyPr>
          <a:lstStyle/>
          <a:p>
            <a:pPr algn="ctr"/>
            <a:r>
              <a:rPr lang="es-CO" dirty="0">
                <a:solidFill>
                  <a:schemeClr val="bg1"/>
                </a:solidFill>
                <a:latin typeface="Atami Bold" panose="00000500000000000000" pitchFamily="50" charset="0"/>
              </a:rPr>
              <a:t> </a:t>
            </a:r>
          </a:p>
        </p:txBody>
      </p:sp>
      <p:sp>
        <p:nvSpPr>
          <p:cNvPr id="15" name="Terminador 14"/>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20" name="CuadroTexto 19"/>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
        <p:nvSpPr>
          <p:cNvPr id="2" name="Marco 1"/>
          <p:cNvSpPr/>
          <p:nvPr/>
        </p:nvSpPr>
        <p:spPr>
          <a:xfrm>
            <a:off x="910857" y="1779092"/>
            <a:ext cx="10205285" cy="3494658"/>
          </a:xfrm>
          <a:prstGeom prst="frame">
            <a:avLst>
              <a:gd name="adj1" fmla="val 88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2807785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1936686428"/>
              </p:ext>
            </p:extLst>
          </p:nvPr>
        </p:nvGraphicFramePr>
        <p:xfrm>
          <a:off x="2521218" y="1329526"/>
          <a:ext cx="9179912" cy="5235087"/>
        </p:xfrm>
        <a:graphic>
          <a:graphicData uri="http://schemas.openxmlformats.org/drawingml/2006/table">
            <a:tbl>
              <a:tblPr firstRow="1" bandRow="1">
                <a:tableStyleId>{073A0DAA-6AF3-43AB-8588-CEC1D06C72B9}</a:tableStyleId>
              </a:tblPr>
              <a:tblGrid>
                <a:gridCol w="4589956">
                  <a:extLst>
                    <a:ext uri="{9D8B030D-6E8A-4147-A177-3AD203B41FA5}">
                      <a16:colId xmlns:a16="http://schemas.microsoft.com/office/drawing/2014/main" val="20000"/>
                    </a:ext>
                  </a:extLst>
                </a:gridCol>
                <a:gridCol w="2294978">
                  <a:extLst>
                    <a:ext uri="{9D8B030D-6E8A-4147-A177-3AD203B41FA5}">
                      <a16:colId xmlns:a16="http://schemas.microsoft.com/office/drawing/2014/main" val="20001"/>
                    </a:ext>
                  </a:extLst>
                </a:gridCol>
                <a:gridCol w="2294978">
                  <a:extLst>
                    <a:ext uri="{9D8B030D-6E8A-4147-A177-3AD203B41FA5}">
                      <a16:colId xmlns:a16="http://schemas.microsoft.com/office/drawing/2014/main" val="20002"/>
                    </a:ext>
                  </a:extLst>
                </a:gridCol>
              </a:tblGrid>
              <a:tr h="375983">
                <a:tc gridSpan="3">
                  <a:txBody>
                    <a:bodyPr/>
                    <a:lstStyle/>
                    <a:p>
                      <a:pPr algn="ctr"/>
                      <a:r>
                        <a:rPr lang="es-MX" sz="2000" dirty="0">
                          <a:latin typeface="Atami Bold" panose="00000500000000000000" pitchFamily="50" charset="0"/>
                        </a:rPr>
                        <a:t>AÑO 2019 -1</a:t>
                      </a:r>
                      <a:endParaRPr lang="es-CO" sz="2000" dirty="0">
                        <a:solidFill>
                          <a:schemeClr val="bg1"/>
                        </a:solidFill>
                        <a:latin typeface="Atami Bold" panose="00000500000000000000" pitchFamily="50" charset="0"/>
                      </a:endParaRPr>
                    </a:p>
                  </a:txBody>
                  <a:tcPr>
                    <a:solidFill>
                      <a:srgbClr val="FF0000"/>
                    </a:solidFill>
                  </a:tcPr>
                </a:tc>
                <a:tc hMerge="1">
                  <a:txBody>
                    <a:bodyPr/>
                    <a:lstStyle/>
                    <a:p>
                      <a:pPr algn="ctr"/>
                      <a:endParaRPr lang="es-CO" sz="2400" dirty="0">
                        <a:solidFill>
                          <a:schemeClr val="bg1"/>
                        </a:solidFill>
                        <a:latin typeface="Atami Bold" panose="00000500000000000000" pitchFamily="50" charset="0"/>
                      </a:endParaRPr>
                    </a:p>
                  </a:txBody>
                  <a:tcPr/>
                </a:tc>
                <a:tc hMerge="1">
                  <a:txBody>
                    <a:bodyPr/>
                    <a:lstStyle/>
                    <a:p>
                      <a:endParaRPr lang="es-CO"/>
                    </a:p>
                  </a:txBody>
                  <a:tcPr/>
                </a:tc>
                <a:extLst>
                  <a:ext uri="{0D108BD9-81ED-4DB2-BD59-A6C34878D82A}">
                    <a16:rowId xmlns:a16="http://schemas.microsoft.com/office/drawing/2014/main" val="10000"/>
                  </a:ext>
                </a:extLst>
              </a:tr>
              <a:tr h="343884">
                <a:tc>
                  <a:txBody>
                    <a:bodyPr/>
                    <a:lstStyle/>
                    <a:p>
                      <a:pPr algn="ctr"/>
                      <a:r>
                        <a:rPr lang="es-MX" sz="1400" dirty="0">
                          <a:latin typeface="Atami Bold" panose="00000500000000000000" pitchFamily="50" charset="0"/>
                        </a:rPr>
                        <a:t>VARIABLE</a:t>
                      </a:r>
                      <a:endParaRPr lang="es-CO" sz="1400" dirty="0">
                        <a:solidFill>
                          <a:schemeClr val="bg1"/>
                        </a:solidFill>
                        <a:latin typeface="Atami Bold" panose="00000500000000000000" pitchFamily="50" charset="0"/>
                      </a:endParaRPr>
                    </a:p>
                  </a:txBody>
                  <a:tcPr/>
                </a:tc>
                <a:tc gridSpan="2">
                  <a:txBody>
                    <a:bodyPr/>
                    <a:lstStyle/>
                    <a:p>
                      <a:pPr algn="ctr"/>
                      <a:r>
                        <a:rPr lang="es-MX" sz="1400" dirty="0">
                          <a:latin typeface="Atami Bold" panose="00000500000000000000" pitchFamily="50" charset="0"/>
                        </a:rPr>
                        <a:t>CANTIDAD</a:t>
                      </a:r>
                      <a:endParaRPr lang="es-CO" sz="1400" dirty="0">
                        <a:solidFill>
                          <a:schemeClr val="bg1"/>
                        </a:solidFill>
                        <a:latin typeface="Atami Bold" panose="00000500000000000000" pitchFamily="50" charset="0"/>
                      </a:endParaRPr>
                    </a:p>
                  </a:txBody>
                  <a:tcPr/>
                </a:tc>
                <a:tc hMerge="1">
                  <a:txBody>
                    <a:bodyPr/>
                    <a:lstStyle/>
                    <a:p>
                      <a:endParaRPr lang="es-CO"/>
                    </a:p>
                  </a:txBody>
                  <a:tcPr/>
                </a:tc>
                <a:extLst>
                  <a:ext uri="{0D108BD9-81ED-4DB2-BD59-A6C34878D82A}">
                    <a16:rowId xmlns:a16="http://schemas.microsoft.com/office/drawing/2014/main" val="10001"/>
                  </a:ext>
                </a:extLst>
              </a:tr>
              <a:tr h="1099028">
                <a:tc>
                  <a:txBody>
                    <a:bodyPr/>
                    <a:lstStyle/>
                    <a:p>
                      <a:pPr algn="ctr"/>
                      <a:r>
                        <a:rPr lang="es-MX" sz="1400" dirty="0">
                          <a:latin typeface="Atami Bold" panose="00000500000000000000" pitchFamily="50" charset="0"/>
                        </a:rPr>
                        <a:t>Sumatoria de la diferencia de días calendario entre la fecha en la que se asignó la cita de Medicina general de primera vez y la fecha en la cual el usuario la</a:t>
                      </a:r>
                      <a:r>
                        <a:rPr lang="es-MX" sz="1400" baseline="0" dirty="0">
                          <a:latin typeface="Atami Bold" panose="00000500000000000000" pitchFamily="50" charset="0"/>
                        </a:rPr>
                        <a:t> </a:t>
                      </a:r>
                      <a:r>
                        <a:rPr lang="es-MX" sz="1400" dirty="0">
                          <a:latin typeface="Atami Bold" panose="00000500000000000000" pitchFamily="50" charset="0"/>
                        </a:rPr>
                        <a:t>solicitó.</a:t>
                      </a:r>
                    </a:p>
                    <a:p>
                      <a:pPr algn="ctr"/>
                      <a:endParaRPr lang="es-CO" sz="1400" dirty="0">
                        <a:latin typeface="Atami Bold" panose="00000500000000000000" pitchFamily="50" charset="0"/>
                      </a:endParaRPr>
                    </a:p>
                  </a:txBody>
                  <a:tcPr/>
                </a:tc>
                <a:tc>
                  <a:txBody>
                    <a:bodyPr/>
                    <a:lstStyle/>
                    <a:p>
                      <a:pPr algn="ctr"/>
                      <a:r>
                        <a:rPr lang="es-CO" sz="2800" dirty="0">
                          <a:latin typeface="Atami Bold" panose="00000500000000000000" pitchFamily="50" charset="0"/>
                        </a:rPr>
                        <a:t>20.248</a:t>
                      </a:r>
                    </a:p>
                  </a:txBody>
                  <a:tcPr/>
                </a:tc>
                <a:tc rowSpan="2">
                  <a:txBody>
                    <a:bodyPr/>
                    <a:lstStyle/>
                    <a:p>
                      <a:pPr algn="ctr"/>
                      <a:endParaRPr lang="es-MX" sz="2800" dirty="0">
                        <a:latin typeface="Atami Bold" panose="00000500000000000000" pitchFamily="50" charset="0"/>
                      </a:endParaRPr>
                    </a:p>
                    <a:p>
                      <a:pPr algn="ctr"/>
                      <a:r>
                        <a:rPr lang="es-MX" sz="2800" dirty="0">
                          <a:latin typeface="Atami Bold" panose="00000500000000000000" pitchFamily="50" charset="0"/>
                        </a:rPr>
                        <a:t>2</a:t>
                      </a:r>
                      <a:endParaRPr lang="es-CO" sz="2800" dirty="0">
                        <a:latin typeface="Atami Bold" panose="00000500000000000000" pitchFamily="50" charset="0"/>
                      </a:endParaRPr>
                    </a:p>
                  </a:txBody>
                  <a:tcPr/>
                </a:tc>
                <a:extLst>
                  <a:ext uri="{0D108BD9-81ED-4DB2-BD59-A6C34878D82A}">
                    <a16:rowId xmlns:a16="http://schemas.microsoft.com/office/drawing/2014/main" val="10002"/>
                  </a:ext>
                </a:extLst>
              </a:tr>
              <a:tr h="491670">
                <a:tc>
                  <a:txBody>
                    <a:bodyPr/>
                    <a:lstStyle/>
                    <a:p>
                      <a:pPr algn="ctr"/>
                      <a:r>
                        <a:rPr lang="es-CO" sz="1400" dirty="0">
                          <a:latin typeface="Atami Bold" panose="00000500000000000000" pitchFamily="50" charset="0"/>
                        </a:rPr>
                        <a:t>Número total de citas de Medicina General de primera vez asignadas.</a:t>
                      </a:r>
                    </a:p>
                  </a:txBody>
                  <a:tcPr/>
                </a:tc>
                <a:tc>
                  <a:txBody>
                    <a:bodyPr/>
                    <a:lstStyle/>
                    <a:p>
                      <a:pPr algn="ctr"/>
                      <a:r>
                        <a:rPr lang="es-CO" sz="2800" dirty="0">
                          <a:latin typeface="Atami Bold" panose="00000500000000000000" pitchFamily="50" charset="0"/>
                        </a:rPr>
                        <a:t>10.124</a:t>
                      </a:r>
                    </a:p>
                  </a:txBody>
                  <a:tcPr/>
                </a:tc>
                <a:tc vMerge="1">
                  <a:txBody>
                    <a:bodyPr/>
                    <a:lstStyle/>
                    <a:p>
                      <a:endParaRPr lang="es-CO" dirty="0"/>
                    </a:p>
                  </a:txBody>
                  <a:tcPr/>
                </a:tc>
                <a:extLst>
                  <a:ext uri="{0D108BD9-81ED-4DB2-BD59-A6C34878D82A}">
                    <a16:rowId xmlns:a16="http://schemas.microsoft.com/office/drawing/2014/main" val="10003"/>
                  </a:ext>
                </a:extLst>
              </a:tr>
              <a:tr h="896575">
                <a:tc>
                  <a:txBody>
                    <a:bodyPr/>
                    <a:lstStyle/>
                    <a:p>
                      <a:pPr algn="ctr"/>
                      <a:r>
                        <a:rPr lang="es-MX" sz="1400" dirty="0">
                          <a:latin typeface="Atami Bold" panose="00000500000000000000" pitchFamily="50" charset="0"/>
                        </a:rPr>
                        <a:t>Sumatoria de la diferencia de días calendario entre la fecha en la que se asignó la cita de Odontología</a:t>
                      </a:r>
                      <a:r>
                        <a:rPr lang="es-MX" sz="1400" baseline="0" dirty="0">
                          <a:latin typeface="Atami Bold" panose="00000500000000000000" pitchFamily="50" charset="0"/>
                        </a:rPr>
                        <a:t> </a:t>
                      </a:r>
                      <a:r>
                        <a:rPr lang="es-MX" sz="1400" dirty="0">
                          <a:latin typeface="Atami Bold" panose="00000500000000000000" pitchFamily="50" charset="0"/>
                        </a:rPr>
                        <a:t>general de primera vez y la fecha en la cual el usuario la solicitó</a:t>
                      </a:r>
                      <a:endParaRPr lang="es-CO" sz="1400" dirty="0">
                        <a:latin typeface="Atami Bold" panose="00000500000000000000" pitchFamily="50" charset="0"/>
                      </a:endParaRPr>
                    </a:p>
                  </a:txBody>
                  <a:tcPr/>
                </a:tc>
                <a:tc>
                  <a:txBody>
                    <a:bodyPr/>
                    <a:lstStyle/>
                    <a:p>
                      <a:pPr algn="ctr"/>
                      <a:r>
                        <a:rPr lang="es-CO" sz="2800" dirty="0">
                          <a:latin typeface="Atami Bold" panose="00000500000000000000" pitchFamily="50" charset="0"/>
                        </a:rPr>
                        <a:t>5.068 </a:t>
                      </a:r>
                    </a:p>
                  </a:txBody>
                  <a:tcPr/>
                </a:tc>
                <a:tc rowSpan="2">
                  <a:txBody>
                    <a:bodyPr/>
                    <a:lstStyle/>
                    <a:p>
                      <a:pPr algn="ctr"/>
                      <a:endParaRPr lang="es-MX" sz="2800" dirty="0">
                        <a:latin typeface="Atami Bold" panose="00000500000000000000" pitchFamily="50" charset="0"/>
                      </a:endParaRPr>
                    </a:p>
                    <a:p>
                      <a:pPr algn="ctr"/>
                      <a:r>
                        <a:rPr lang="es-MX" sz="2800" dirty="0">
                          <a:latin typeface="Atami Bold" panose="00000500000000000000" pitchFamily="50" charset="0"/>
                        </a:rPr>
                        <a:t>1</a:t>
                      </a:r>
                      <a:endParaRPr lang="es-CO" sz="2800" dirty="0">
                        <a:latin typeface="Atami Bold" panose="00000500000000000000" pitchFamily="50" charset="0"/>
                      </a:endParaRPr>
                    </a:p>
                  </a:txBody>
                  <a:tcPr/>
                </a:tc>
                <a:extLst>
                  <a:ext uri="{0D108BD9-81ED-4DB2-BD59-A6C34878D82A}">
                    <a16:rowId xmlns:a16="http://schemas.microsoft.com/office/drawing/2014/main" val="10004"/>
                  </a:ext>
                </a:extLst>
              </a:tr>
              <a:tr h="491670">
                <a:tc>
                  <a:txBody>
                    <a:bodyPr/>
                    <a:lstStyle/>
                    <a:p>
                      <a:pPr algn="ctr"/>
                      <a:r>
                        <a:rPr lang="es-CO" sz="1400" dirty="0">
                          <a:latin typeface="Atami Bold" panose="00000500000000000000" pitchFamily="50" charset="0"/>
                        </a:rPr>
                        <a:t>Número total de citas de Odontología General de primera vez asignadas.</a:t>
                      </a:r>
                    </a:p>
                  </a:txBody>
                  <a:tcPr/>
                </a:tc>
                <a:tc>
                  <a:txBody>
                    <a:bodyPr/>
                    <a:lstStyle/>
                    <a:p>
                      <a:pPr algn="ctr"/>
                      <a:r>
                        <a:rPr lang="es-MX" sz="2800" dirty="0">
                          <a:latin typeface="Atami Bold" panose="00000500000000000000" pitchFamily="50" charset="0"/>
                        </a:rPr>
                        <a:t>5.068</a:t>
                      </a:r>
                      <a:endParaRPr lang="es-CO" sz="2800" dirty="0">
                        <a:latin typeface="Atami Bold" panose="00000500000000000000" pitchFamily="50" charset="0"/>
                      </a:endParaRPr>
                    </a:p>
                  </a:txBody>
                  <a:tcPr/>
                </a:tc>
                <a:tc vMerge="1">
                  <a:txBody>
                    <a:bodyPr/>
                    <a:lstStyle/>
                    <a:p>
                      <a:endParaRPr lang="es-CO" sz="1600" dirty="0"/>
                    </a:p>
                  </a:txBody>
                  <a:tcPr/>
                </a:tc>
                <a:extLst>
                  <a:ext uri="{0D108BD9-81ED-4DB2-BD59-A6C34878D82A}">
                    <a16:rowId xmlns:a16="http://schemas.microsoft.com/office/drawing/2014/main" val="10005"/>
                  </a:ext>
                </a:extLst>
              </a:tr>
              <a:tr h="896575">
                <a:tc>
                  <a:txBody>
                    <a:bodyPr/>
                    <a:lstStyle/>
                    <a:p>
                      <a:pPr algn="ctr"/>
                      <a:r>
                        <a:rPr lang="es-MX" sz="1400" dirty="0">
                          <a:latin typeface="Atami Bold" panose="00000500000000000000" pitchFamily="50" charset="0"/>
                        </a:rPr>
                        <a:t>¿Número de usuarios que respondieron? ¿muy buena? o ¿buena? a la pregunta: ¿cómo calificaría su experiencia global respecto a los servicios de salud que ha recibido a través de su IPS?.</a:t>
                      </a:r>
                      <a:endParaRPr lang="es-CO" sz="1400" dirty="0">
                        <a:solidFill>
                          <a:schemeClr val="bg1"/>
                        </a:solidFill>
                        <a:latin typeface="Atami Bold" panose="00000500000000000000" pitchFamily="50" charset="0"/>
                      </a:endParaRPr>
                    </a:p>
                  </a:txBody>
                  <a:tcPr/>
                </a:tc>
                <a:tc>
                  <a:txBody>
                    <a:bodyPr/>
                    <a:lstStyle/>
                    <a:p>
                      <a:pPr algn="ctr"/>
                      <a:r>
                        <a:rPr lang="es-CO" sz="2800" dirty="0">
                          <a:latin typeface="Atami Bold" panose="00000500000000000000" pitchFamily="50" charset="0"/>
                        </a:rPr>
                        <a:t>2.587</a:t>
                      </a:r>
                    </a:p>
                  </a:txBody>
                  <a:tcPr/>
                </a:tc>
                <a:tc rowSpan="2">
                  <a:txBody>
                    <a:bodyPr/>
                    <a:lstStyle/>
                    <a:p>
                      <a:pPr algn="ctr"/>
                      <a:endParaRPr lang="es-MX" sz="2800" dirty="0">
                        <a:latin typeface="Atami Bold" panose="00000500000000000000" pitchFamily="50" charset="0"/>
                      </a:endParaRPr>
                    </a:p>
                    <a:p>
                      <a:pPr algn="ctr"/>
                      <a:r>
                        <a:rPr lang="es-MX" sz="6000" dirty="0">
                          <a:latin typeface="Atami Bold" panose="00000500000000000000" pitchFamily="50" charset="0"/>
                        </a:rPr>
                        <a:t>92%</a:t>
                      </a:r>
                      <a:endParaRPr lang="es-CO" sz="6000" dirty="0">
                        <a:latin typeface="Atami Bold" panose="00000500000000000000" pitchFamily="50" charset="0"/>
                      </a:endParaRPr>
                    </a:p>
                  </a:txBody>
                  <a:tcPr/>
                </a:tc>
                <a:extLst>
                  <a:ext uri="{0D108BD9-81ED-4DB2-BD59-A6C34878D82A}">
                    <a16:rowId xmlns:a16="http://schemas.microsoft.com/office/drawing/2014/main" val="10006"/>
                  </a:ext>
                </a:extLst>
              </a:tr>
              <a:tr h="491670">
                <a:tc>
                  <a:txBody>
                    <a:bodyPr/>
                    <a:lstStyle/>
                    <a:p>
                      <a:pPr algn="ctr"/>
                      <a:r>
                        <a:rPr lang="es-MX" sz="1400" dirty="0">
                          <a:latin typeface="Atami Bold" panose="00000500000000000000" pitchFamily="50" charset="0"/>
                        </a:rPr>
                        <a:t>Número de usuarios que respondieron la pregunta.</a:t>
                      </a:r>
                      <a:endParaRPr lang="es-CO" sz="1400" dirty="0">
                        <a:solidFill>
                          <a:schemeClr val="bg1"/>
                        </a:solidFill>
                        <a:latin typeface="Atami Bold" panose="00000500000000000000" pitchFamily="50" charset="0"/>
                      </a:endParaRPr>
                    </a:p>
                  </a:txBody>
                  <a:tcPr/>
                </a:tc>
                <a:tc>
                  <a:txBody>
                    <a:bodyPr/>
                    <a:lstStyle/>
                    <a:p>
                      <a:pPr algn="ctr"/>
                      <a:r>
                        <a:rPr lang="es-MX" sz="2800" dirty="0">
                          <a:latin typeface="Atami Bold" panose="00000500000000000000" pitchFamily="50" charset="0"/>
                        </a:rPr>
                        <a:t>2.821</a:t>
                      </a:r>
                      <a:endParaRPr lang="es-CO" sz="2800" dirty="0">
                        <a:latin typeface="Atami Bold" panose="00000500000000000000" pitchFamily="50" charset="0"/>
                      </a:endParaRPr>
                    </a:p>
                  </a:txBody>
                  <a:tcPr/>
                </a:tc>
                <a:tc vMerge="1">
                  <a:txBody>
                    <a:bodyPr/>
                    <a:lstStyle/>
                    <a:p>
                      <a:endParaRPr lang="es-CO" dirty="0"/>
                    </a:p>
                  </a:txBody>
                  <a:tcPr/>
                </a:tc>
                <a:extLst>
                  <a:ext uri="{0D108BD9-81ED-4DB2-BD59-A6C34878D82A}">
                    <a16:rowId xmlns:a16="http://schemas.microsoft.com/office/drawing/2014/main" val="10007"/>
                  </a:ext>
                </a:extLst>
              </a:tr>
            </a:tbl>
          </a:graphicData>
        </a:graphic>
      </p:graphicFrame>
      <p:sp>
        <p:nvSpPr>
          <p:cNvPr id="14" name="CuadroTexto 13"/>
          <p:cNvSpPr txBox="1"/>
          <p:nvPr/>
        </p:nvSpPr>
        <p:spPr>
          <a:xfrm>
            <a:off x="175255" y="330973"/>
            <a:ext cx="10202532" cy="954107"/>
          </a:xfrm>
          <a:prstGeom prst="rect">
            <a:avLst/>
          </a:prstGeom>
          <a:noFill/>
        </p:spPr>
        <p:txBody>
          <a:bodyPr wrap="square" rtlCol="0">
            <a:spAutoFit/>
          </a:bodyPr>
          <a:lstStyle/>
          <a:p>
            <a:r>
              <a:rPr lang="es-MX" sz="2800" b="1" dirty="0">
                <a:solidFill>
                  <a:schemeClr val="bg1"/>
                </a:solidFill>
                <a:latin typeface="Atami Bold" panose="00000500000000000000" pitchFamily="50" charset="0"/>
              </a:rPr>
              <a:t>INDICADORES DE OPORTUNIDAD, Y CALIDAD DE LA ATENCIÓN EN SALUD Y LOS SERVICIOS PRESTADOS</a:t>
            </a:r>
          </a:p>
        </p:txBody>
      </p:sp>
      <p:sp>
        <p:nvSpPr>
          <p:cNvPr id="15" name="Rectángulo 14"/>
          <p:cNvSpPr/>
          <p:nvPr/>
        </p:nvSpPr>
        <p:spPr>
          <a:xfrm>
            <a:off x="262516" y="2049051"/>
            <a:ext cx="2270505" cy="3170099"/>
          </a:xfrm>
          <a:prstGeom prst="rect">
            <a:avLst/>
          </a:prstGeom>
        </p:spPr>
        <p:txBody>
          <a:bodyPr wrap="square">
            <a:spAutoFit/>
          </a:bodyPr>
          <a:lstStyle/>
          <a:p>
            <a:r>
              <a:rPr lang="es-MX" sz="2000" dirty="0">
                <a:solidFill>
                  <a:schemeClr val="bg1"/>
                </a:solidFill>
                <a:latin typeface="Atami Bold" panose="00000500000000000000" pitchFamily="50" charset="0"/>
              </a:rPr>
              <a:t>Resultados de los índices de oportunidad en la atención por consulta </a:t>
            </a:r>
          </a:p>
          <a:p>
            <a:r>
              <a:rPr lang="es-MX" sz="2000" dirty="0">
                <a:solidFill>
                  <a:schemeClr val="bg1"/>
                </a:solidFill>
                <a:latin typeface="Atami Bold" panose="00000500000000000000" pitchFamily="50" charset="0"/>
              </a:rPr>
              <a:t>externa en los diferentes servicios prestados en la institución: </a:t>
            </a:r>
            <a:endParaRPr lang="es-CO" sz="2000" dirty="0">
              <a:solidFill>
                <a:schemeClr val="bg1"/>
              </a:solidFill>
              <a:latin typeface="Atami Bold" panose="00000500000000000000" pitchFamily="50" charset="0"/>
            </a:endParaRPr>
          </a:p>
        </p:txBody>
      </p:sp>
      <p:sp>
        <p:nvSpPr>
          <p:cNvPr id="16" name="Terminador 15"/>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8" name="Imagen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Tree>
    <p:extLst>
      <p:ext uri="{BB962C8B-B14F-4D97-AF65-F5344CB8AC3E}">
        <p14:creationId xmlns:p14="http://schemas.microsoft.com/office/powerpoint/2010/main" val="201152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1402064344"/>
              </p:ext>
            </p:extLst>
          </p:nvPr>
        </p:nvGraphicFramePr>
        <p:xfrm>
          <a:off x="554401" y="471595"/>
          <a:ext cx="9179912" cy="5294299"/>
        </p:xfrm>
        <a:graphic>
          <a:graphicData uri="http://schemas.openxmlformats.org/drawingml/2006/table">
            <a:tbl>
              <a:tblPr firstRow="1" bandRow="1">
                <a:tableStyleId>{073A0DAA-6AF3-43AB-8588-CEC1D06C72B9}</a:tableStyleId>
              </a:tblPr>
              <a:tblGrid>
                <a:gridCol w="4589956">
                  <a:extLst>
                    <a:ext uri="{9D8B030D-6E8A-4147-A177-3AD203B41FA5}">
                      <a16:colId xmlns:a16="http://schemas.microsoft.com/office/drawing/2014/main" val="20000"/>
                    </a:ext>
                  </a:extLst>
                </a:gridCol>
                <a:gridCol w="2294978">
                  <a:extLst>
                    <a:ext uri="{9D8B030D-6E8A-4147-A177-3AD203B41FA5}">
                      <a16:colId xmlns:a16="http://schemas.microsoft.com/office/drawing/2014/main" val="20001"/>
                    </a:ext>
                  </a:extLst>
                </a:gridCol>
                <a:gridCol w="2294978">
                  <a:extLst>
                    <a:ext uri="{9D8B030D-6E8A-4147-A177-3AD203B41FA5}">
                      <a16:colId xmlns:a16="http://schemas.microsoft.com/office/drawing/2014/main" val="20002"/>
                    </a:ext>
                  </a:extLst>
                </a:gridCol>
              </a:tblGrid>
              <a:tr h="375983">
                <a:tc gridSpan="3">
                  <a:txBody>
                    <a:bodyPr/>
                    <a:lstStyle/>
                    <a:p>
                      <a:pPr algn="ctr"/>
                      <a:r>
                        <a:rPr lang="es-MX" sz="2000" dirty="0">
                          <a:latin typeface="Atami Bold" panose="00000500000000000000" pitchFamily="50" charset="0"/>
                        </a:rPr>
                        <a:t>AÑO 2019 -2</a:t>
                      </a:r>
                      <a:endParaRPr lang="es-CO" sz="2000" dirty="0">
                        <a:solidFill>
                          <a:schemeClr val="bg1"/>
                        </a:solidFill>
                        <a:latin typeface="Atami Bold" panose="00000500000000000000" pitchFamily="50" charset="0"/>
                      </a:endParaRPr>
                    </a:p>
                  </a:txBody>
                  <a:tcPr>
                    <a:solidFill>
                      <a:srgbClr val="FF0000"/>
                    </a:solidFill>
                  </a:tcPr>
                </a:tc>
                <a:tc hMerge="1">
                  <a:txBody>
                    <a:bodyPr/>
                    <a:lstStyle/>
                    <a:p>
                      <a:pPr algn="ctr"/>
                      <a:endParaRPr lang="es-CO" sz="2400" dirty="0">
                        <a:solidFill>
                          <a:schemeClr val="bg1"/>
                        </a:solidFill>
                        <a:latin typeface="Atami Bold" panose="00000500000000000000" pitchFamily="50" charset="0"/>
                      </a:endParaRPr>
                    </a:p>
                  </a:txBody>
                  <a:tcPr/>
                </a:tc>
                <a:tc hMerge="1">
                  <a:txBody>
                    <a:bodyPr/>
                    <a:lstStyle/>
                    <a:p>
                      <a:endParaRPr lang="es-CO"/>
                    </a:p>
                  </a:txBody>
                  <a:tcPr/>
                </a:tc>
                <a:extLst>
                  <a:ext uri="{0D108BD9-81ED-4DB2-BD59-A6C34878D82A}">
                    <a16:rowId xmlns:a16="http://schemas.microsoft.com/office/drawing/2014/main" val="10000"/>
                  </a:ext>
                </a:extLst>
              </a:tr>
              <a:tr h="343884">
                <a:tc>
                  <a:txBody>
                    <a:bodyPr/>
                    <a:lstStyle/>
                    <a:p>
                      <a:pPr algn="ctr"/>
                      <a:r>
                        <a:rPr lang="es-MX" sz="1400" dirty="0">
                          <a:latin typeface="Atami Bold" panose="00000500000000000000" pitchFamily="50" charset="0"/>
                        </a:rPr>
                        <a:t>VARIABLE</a:t>
                      </a:r>
                      <a:endParaRPr lang="es-CO" sz="1400" dirty="0">
                        <a:solidFill>
                          <a:schemeClr val="bg1"/>
                        </a:solidFill>
                        <a:latin typeface="Atami Bold" panose="00000500000000000000" pitchFamily="50" charset="0"/>
                      </a:endParaRPr>
                    </a:p>
                  </a:txBody>
                  <a:tcPr/>
                </a:tc>
                <a:tc gridSpan="2">
                  <a:txBody>
                    <a:bodyPr/>
                    <a:lstStyle/>
                    <a:p>
                      <a:pPr algn="ctr"/>
                      <a:r>
                        <a:rPr lang="es-MX" sz="1400" dirty="0">
                          <a:latin typeface="Atami Bold" panose="00000500000000000000" pitchFamily="50" charset="0"/>
                        </a:rPr>
                        <a:t>CANTIDAD</a:t>
                      </a:r>
                      <a:endParaRPr lang="es-CO" sz="1400" dirty="0">
                        <a:solidFill>
                          <a:schemeClr val="bg1"/>
                        </a:solidFill>
                        <a:latin typeface="Atami Bold" panose="00000500000000000000" pitchFamily="50" charset="0"/>
                      </a:endParaRPr>
                    </a:p>
                  </a:txBody>
                  <a:tcPr/>
                </a:tc>
                <a:tc hMerge="1">
                  <a:txBody>
                    <a:bodyPr/>
                    <a:lstStyle/>
                    <a:p>
                      <a:endParaRPr lang="es-CO"/>
                    </a:p>
                  </a:txBody>
                  <a:tcPr/>
                </a:tc>
                <a:extLst>
                  <a:ext uri="{0D108BD9-81ED-4DB2-BD59-A6C34878D82A}">
                    <a16:rowId xmlns:a16="http://schemas.microsoft.com/office/drawing/2014/main" val="10001"/>
                  </a:ext>
                </a:extLst>
              </a:tr>
              <a:tr h="1099028">
                <a:tc>
                  <a:txBody>
                    <a:bodyPr/>
                    <a:lstStyle/>
                    <a:p>
                      <a:pPr algn="ctr"/>
                      <a:r>
                        <a:rPr lang="es-MX" sz="1400" dirty="0">
                          <a:latin typeface="Atami Bold" panose="00000500000000000000" pitchFamily="50" charset="0"/>
                        </a:rPr>
                        <a:t>Sumatoria de la diferencia de días calendario entre la fecha en la que se asignó la cita de Medicina general de primera vez y la fecha en la cual el </a:t>
                      </a:r>
                    </a:p>
                    <a:p>
                      <a:pPr algn="ctr"/>
                      <a:r>
                        <a:rPr lang="es-MX" sz="1400" dirty="0">
                          <a:latin typeface="Atami Bold" panose="00000500000000000000" pitchFamily="50" charset="0"/>
                        </a:rPr>
                        <a:t>usuario la solicitó.</a:t>
                      </a:r>
                    </a:p>
                    <a:p>
                      <a:pPr algn="ctr"/>
                      <a:endParaRPr lang="es-CO" sz="1400" dirty="0">
                        <a:latin typeface="Atami Bold" panose="00000500000000000000" pitchFamily="50" charset="0"/>
                      </a:endParaRPr>
                    </a:p>
                  </a:txBody>
                  <a:tcPr/>
                </a:tc>
                <a:tc>
                  <a:txBody>
                    <a:bodyPr/>
                    <a:lstStyle/>
                    <a:p>
                      <a:pPr algn="ctr"/>
                      <a:r>
                        <a:rPr lang="es-CO" sz="2800" dirty="0">
                          <a:latin typeface="Atami Bold" panose="00000500000000000000" pitchFamily="50" charset="0"/>
                        </a:rPr>
                        <a:t>40.496</a:t>
                      </a:r>
                    </a:p>
                  </a:txBody>
                  <a:tcPr/>
                </a:tc>
                <a:tc rowSpan="2">
                  <a:txBody>
                    <a:bodyPr/>
                    <a:lstStyle/>
                    <a:p>
                      <a:pPr algn="ctr"/>
                      <a:endParaRPr lang="es-MX" sz="2800" dirty="0">
                        <a:latin typeface="Atami Bold" panose="00000500000000000000" pitchFamily="50" charset="0"/>
                      </a:endParaRPr>
                    </a:p>
                    <a:p>
                      <a:pPr algn="ctr"/>
                      <a:r>
                        <a:rPr lang="es-MX" sz="2800" dirty="0">
                          <a:latin typeface="Atami Bold" panose="00000500000000000000" pitchFamily="50" charset="0"/>
                        </a:rPr>
                        <a:t>2</a:t>
                      </a:r>
                      <a:endParaRPr lang="es-CO" sz="2800" dirty="0">
                        <a:latin typeface="Atami Bold" panose="00000500000000000000" pitchFamily="50" charset="0"/>
                      </a:endParaRPr>
                    </a:p>
                  </a:txBody>
                  <a:tcPr/>
                </a:tc>
                <a:extLst>
                  <a:ext uri="{0D108BD9-81ED-4DB2-BD59-A6C34878D82A}">
                    <a16:rowId xmlns:a16="http://schemas.microsoft.com/office/drawing/2014/main" val="10002"/>
                  </a:ext>
                </a:extLst>
              </a:tr>
              <a:tr h="491670">
                <a:tc>
                  <a:txBody>
                    <a:bodyPr/>
                    <a:lstStyle/>
                    <a:p>
                      <a:pPr algn="ctr"/>
                      <a:r>
                        <a:rPr lang="es-CO" sz="1400" dirty="0">
                          <a:latin typeface="Atami Bold" panose="00000500000000000000" pitchFamily="50" charset="0"/>
                        </a:rPr>
                        <a:t>Número total de citas de Medicina General de primera vez asignadas.</a:t>
                      </a:r>
                    </a:p>
                  </a:txBody>
                  <a:tcPr/>
                </a:tc>
                <a:tc>
                  <a:txBody>
                    <a:bodyPr/>
                    <a:lstStyle/>
                    <a:p>
                      <a:pPr algn="ctr"/>
                      <a:r>
                        <a:rPr lang="es-CO" sz="2800" dirty="0">
                          <a:latin typeface="Atami Bold" panose="00000500000000000000" pitchFamily="50" charset="0"/>
                        </a:rPr>
                        <a:t>20.248</a:t>
                      </a:r>
                    </a:p>
                  </a:txBody>
                  <a:tcPr/>
                </a:tc>
                <a:tc vMerge="1">
                  <a:txBody>
                    <a:bodyPr/>
                    <a:lstStyle/>
                    <a:p>
                      <a:endParaRPr lang="es-CO" dirty="0"/>
                    </a:p>
                  </a:txBody>
                  <a:tcPr/>
                </a:tc>
                <a:extLst>
                  <a:ext uri="{0D108BD9-81ED-4DB2-BD59-A6C34878D82A}">
                    <a16:rowId xmlns:a16="http://schemas.microsoft.com/office/drawing/2014/main" val="10003"/>
                  </a:ext>
                </a:extLst>
              </a:tr>
              <a:tr h="896575">
                <a:tc>
                  <a:txBody>
                    <a:bodyPr/>
                    <a:lstStyle/>
                    <a:p>
                      <a:pPr algn="ctr"/>
                      <a:r>
                        <a:rPr lang="es-MX" sz="1400" dirty="0">
                          <a:latin typeface="Atami Bold" panose="00000500000000000000" pitchFamily="50" charset="0"/>
                        </a:rPr>
                        <a:t>Sumatoria de la diferencia de días calendario entre la fecha en la que se asignó la cita de Odontología</a:t>
                      </a:r>
                      <a:r>
                        <a:rPr lang="es-MX" sz="1400" baseline="0" dirty="0">
                          <a:latin typeface="Atami Bold" panose="00000500000000000000" pitchFamily="50" charset="0"/>
                        </a:rPr>
                        <a:t> </a:t>
                      </a:r>
                      <a:r>
                        <a:rPr lang="es-MX" sz="1400" dirty="0">
                          <a:latin typeface="Atami Bold" panose="00000500000000000000" pitchFamily="50" charset="0"/>
                        </a:rPr>
                        <a:t>general de primera vez y la fecha en la cual el usuario la solicitó</a:t>
                      </a:r>
                      <a:endParaRPr lang="es-CO" sz="1400" dirty="0">
                        <a:latin typeface="Atami Bold" panose="00000500000000000000" pitchFamily="50" charset="0"/>
                      </a:endParaRPr>
                    </a:p>
                  </a:txBody>
                  <a:tcPr/>
                </a:tc>
                <a:tc>
                  <a:txBody>
                    <a:bodyPr/>
                    <a:lstStyle/>
                    <a:p>
                      <a:pPr algn="ctr"/>
                      <a:r>
                        <a:rPr lang="es-CO" sz="2800" dirty="0">
                          <a:latin typeface="Atami Bold" panose="00000500000000000000" pitchFamily="50" charset="0"/>
                        </a:rPr>
                        <a:t>10.124 </a:t>
                      </a:r>
                    </a:p>
                  </a:txBody>
                  <a:tcPr/>
                </a:tc>
                <a:tc rowSpan="2">
                  <a:txBody>
                    <a:bodyPr/>
                    <a:lstStyle/>
                    <a:p>
                      <a:pPr algn="ctr"/>
                      <a:endParaRPr lang="es-MX" sz="2800" dirty="0">
                        <a:latin typeface="Atami Bold" panose="00000500000000000000" pitchFamily="50" charset="0"/>
                      </a:endParaRPr>
                    </a:p>
                    <a:p>
                      <a:pPr algn="ctr"/>
                      <a:r>
                        <a:rPr lang="es-MX" sz="2800" dirty="0">
                          <a:latin typeface="Atami Bold" panose="00000500000000000000" pitchFamily="50" charset="0"/>
                        </a:rPr>
                        <a:t>1</a:t>
                      </a:r>
                      <a:endParaRPr lang="es-CO" sz="2800" dirty="0">
                        <a:latin typeface="Atami Bold" panose="00000500000000000000" pitchFamily="50" charset="0"/>
                      </a:endParaRPr>
                    </a:p>
                  </a:txBody>
                  <a:tcPr/>
                </a:tc>
                <a:extLst>
                  <a:ext uri="{0D108BD9-81ED-4DB2-BD59-A6C34878D82A}">
                    <a16:rowId xmlns:a16="http://schemas.microsoft.com/office/drawing/2014/main" val="10004"/>
                  </a:ext>
                </a:extLst>
              </a:tr>
              <a:tr h="491670">
                <a:tc>
                  <a:txBody>
                    <a:bodyPr/>
                    <a:lstStyle/>
                    <a:p>
                      <a:pPr algn="ctr"/>
                      <a:r>
                        <a:rPr lang="es-CO" sz="1400" dirty="0">
                          <a:latin typeface="Atami Bold" panose="00000500000000000000" pitchFamily="50" charset="0"/>
                        </a:rPr>
                        <a:t>Número total de citas de Odontología General de primera vez asignadas.</a:t>
                      </a:r>
                    </a:p>
                  </a:txBody>
                  <a:tcPr/>
                </a:tc>
                <a:tc>
                  <a:txBody>
                    <a:bodyPr/>
                    <a:lstStyle/>
                    <a:p>
                      <a:pPr algn="ctr"/>
                      <a:r>
                        <a:rPr lang="es-MX" sz="2800" dirty="0">
                          <a:latin typeface="Atami Bold" panose="00000500000000000000" pitchFamily="50" charset="0"/>
                        </a:rPr>
                        <a:t>10.124</a:t>
                      </a:r>
                      <a:endParaRPr lang="es-CO" sz="2800" dirty="0">
                        <a:latin typeface="Atami Bold" panose="00000500000000000000" pitchFamily="50" charset="0"/>
                      </a:endParaRPr>
                    </a:p>
                  </a:txBody>
                  <a:tcPr/>
                </a:tc>
                <a:tc vMerge="1">
                  <a:txBody>
                    <a:bodyPr/>
                    <a:lstStyle/>
                    <a:p>
                      <a:endParaRPr lang="es-CO" sz="1600" dirty="0"/>
                    </a:p>
                  </a:txBody>
                  <a:tcPr/>
                </a:tc>
                <a:extLst>
                  <a:ext uri="{0D108BD9-81ED-4DB2-BD59-A6C34878D82A}">
                    <a16:rowId xmlns:a16="http://schemas.microsoft.com/office/drawing/2014/main" val="10005"/>
                  </a:ext>
                </a:extLst>
              </a:tr>
              <a:tr h="896575">
                <a:tc>
                  <a:txBody>
                    <a:bodyPr/>
                    <a:lstStyle/>
                    <a:p>
                      <a:pPr algn="ctr"/>
                      <a:r>
                        <a:rPr lang="es-MX" sz="1400" dirty="0">
                          <a:latin typeface="Atami Bold" panose="00000500000000000000" pitchFamily="50" charset="0"/>
                        </a:rPr>
                        <a:t>¿Número de usuarios que respondieron? ¿muy buena? o ¿buena? a la pregunta: ¿cómo calificaría su experiencia global respecto a los servicios de salud que ha recibido a través de su IPS?.</a:t>
                      </a:r>
                      <a:endParaRPr lang="es-CO" sz="1400" dirty="0">
                        <a:solidFill>
                          <a:schemeClr val="bg1"/>
                        </a:solidFill>
                        <a:latin typeface="Atami Bold" panose="00000500000000000000" pitchFamily="50" charset="0"/>
                      </a:endParaRPr>
                    </a:p>
                  </a:txBody>
                  <a:tcPr/>
                </a:tc>
                <a:tc>
                  <a:txBody>
                    <a:bodyPr/>
                    <a:lstStyle/>
                    <a:p>
                      <a:pPr algn="ctr"/>
                      <a:r>
                        <a:rPr lang="es-CO" sz="2800" dirty="0">
                          <a:latin typeface="Atami Bold" panose="00000500000000000000" pitchFamily="50" charset="0"/>
                        </a:rPr>
                        <a:t>2.740</a:t>
                      </a:r>
                    </a:p>
                  </a:txBody>
                  <a:tcPr/>
                </a:tc>
                <a:tc rowSpan="2">
                  <a:txBody>
                    <a:bodyPr/>
                    <a:lstStyle/>
                    <a:p>
                      <a:pPr algn="ctr"/>
                      <a:endParaRPr lang="es-MX" sz="2800" dirty="0">
                        <a:latin typeface="Atami Bold" panose="00000500000000000000" pitchFamily="50" charset="0"/>
                      </a:endParaRPr>
                    </a:p>
                    <a:p>
                      <a:pPr algn="ctr"/>
                      <a:r>
                        <a:rPr lang="es-MX" sz="6000" dirty="0">
                          <a:latin typeface="Atami Bold" panose="00000500000000000000" pitchFamily="50" charset="0"/>
                        </a:rPr>
                        <a:t>89%</a:t>
                      </a:r>
                      <a:endParaRPr lang="es-CO" sz="6000" dirty="0">
                        <a:latin typeface="Atami Bold" panose="00000500000000000000" pitchFamily="50" charset="0"/>
                      </a:endParaRPr>
                    </a:p>
                  </a:txBody>
                  <a:tcPr/>
                </a:tc>
                <a:extLst>
                  <a:ext uri="{0D108BD9-81ED-4DB2-BD59-A6C34878D82A}">
                    <a16:rowId xmlns:a16="http://schemas.microsoft.com/office/drawing/2014/main" val="10006"/>
                  </a:ext>
                </a:extLst>
              </a:tr>
              <a:tr h="491670">
                <a:tc>
                  <a:txBody>
                    <a:bodyPr/>
                    <a:lstStyle/>
                    <a:p>
                      <a:pPr algn="ctr"/>
                      <a:r>
                        <a:rPr lang="es-MX" sz="1400" dirty="0">
                          <a:latin typeface="Atami Bold" panose="00000500000000000000" pitchFamily="50" charset="0"/>
                        </a:rPr>
                        <a:t>Número de usuarios que respondieron la pregunta.</a:t>
                      </a:r>
                      <a:endParaRPr lang="es-CO" sz="1400" dirty="0">
                        <a:solidFill>
                          <a:schemeClr val="bg1"/>
                        </a:solidFill>
                        <a:latin typeface="Atami Bold" panose="00000500000000000000" pitchFamily="50" charset="0"/>
                      </a:endParaRPr>
                    </a:p>
                  </a:txBody>
                  <a:tcPr/>
                </a:tc>
                <a:tc>
                  <a:txBody>
                    <a:bodyPr/>
                    <a:lstStyle/>
                    <a:p>
                      <a:pPr algn="ctr"/>
                      <a:r>
                        <a:rPr lang="es-MX" sz="2800" dirty="0">
                          <a:latin typeface="Atami Bold" panose="00000500000000000000" pitchFamily="50" charset="0"/>
                        </a:rPr>
                        <a:t>3.080</a:t>
                      </a:r>
                      <a:endParaRPr lang="es-CO" sz="2800" dirty="0">
                        <a:latin typeface="Atami Bold" panose="00000500000000000000" pitchFamily="50" charset="0"/>
                      </a:endParaRPr>
                    </a:p>
                  </a:txBody>
                  <a:tcPr/>
                </a:tc>
                <a:tc vMerge="1">
                  <a:txBody>
                    <a:bodyPr/>
                    <a:lstStyle/>
                    <a:p>
                      <a:endParaRPr lang="es-CO" dirty="0"/>
                    </a:p>
                  </a:txBody>
                  <a:tcPr/>
                </a:tc>
                <a:extLst>
                  <a:ext uri="{0D108BD9-81ED-4DB2-BD59-A6C34878D82A}">
                    <a16:rowId xmlns:a16="http://schemas.microsoft.com/office/drawing/2014/main" val="10007"/>
                  </a:ext>
                </a:extLst>
              </a:tr>
            </a:tbl>
          </a:graphicData>
        </a:graphic>
      </p:graphicFrame>
      <p:sp>
        <p:nvSpPr>
          <p:cNvPr id="14" name="Terminador 13"/>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2" name="CuadroTexto 1"/>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spTree>
    <p:extLst>
      <p:ext uri="{BB962C8B-B14F-4D97-AF65-F5344CB8AC3E}">
        <p14:creationId xmlns:p14="http://schemas.microsoft.com/office/powerpoint/2010/main" val="1482885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1694388567"/>
              </p:ext>
            </p:extLst>
          </p:nvPr>
        </p:nvGraphicFramePr>
        <p:xfrm>
          <a:off x="554401" y="471595"/>
          <a:ext cx="9179912" cy="5294299"/>
        </p:xfrm>
        <a:graphic>
          <a:graphicData uri="http://schemas.openxmlformats.org/drawingml/2006/table">
            <a:tbl>
              <a:tblPr firstRow="1" bandRow="1">
                <a:tableStyleId>{073A0DAA-6AF3-43AB-8588-CEC1D06C72B9}</a:tableStyleId>
              </a:tblPr>
              <a:tblGrid>
                <a:gridCol w="4589956">
                  <a:extLst>
                    <a:ext uri="{9D8B030D-6E8A-4147-A177-3AD203B41FA5}">
                      <a16:colId xmlns:a16="http://schemas.microsoft.com/office/drawing/2014/main" val="20000"/>
                    </a:ext>
                  </a:extLst>
                </a:gridCol>
                <a:gridCol w="2294978">
                  <a:extLst>
                    <a:ext uri="{9D8B030D-6E8A-4147-A177-3AD203B41FA5}">
                      <a16:colId xmlns:a16="http://schemas.microsoft.com/office/drawing/2014/main" val="20001"/>
                    </a:ext>
                  </a:extLst>
                </a:gridCol>
                <a:gridCol w="2294978">
                  <a:extLst>
                    <a:ext uri="{9D8B030D-6E8A-4147-A177-3AD203B41FA5}">
                      <a16:colId xmlns:a16="http://schemas.microsoft.com/office/drawing/2014/main" val="20002"/>
                    </a:ext>
                  </a:extLst>
                </a:gridCol>
              </a:tblGrid>
              <a:tr h="375983">
                <a:tc gridSpan="3">
                  <a:txBody>
                    <a:bodyPr/>
                    <a:lstStyle/>
                    <a:p>
                      <a:pPr algn="ctr"/>
                      <a:r>
                        <a:rPr lang="es-MX" sz="2000" dirty="0">
                          <a:latin typeface="Atami Bold" panose="00000500000000000000" pitchFamily="50" charset="0"/>
                        </a:rPr>
                        <a:t>AÑO 2020 -1</a:t>
                      </a:r>
                      <a:endParaRPr lang="es-CO" sz="2000" dirty="0">
                        <a:solidFill>
                          <a:schemeClr val="bg1"/>
                        </a:solidFill>
                        <a:latin typeface="Atami Bold" panose="00000500000000000000" pitchFamily="50" charset="0"/>
                      </a:endParaRPr>
                    </a:p>
                  </a:txBody>
                  <a:tcPr>
                    <a:solidFill>
                      <a:schemeClr val="accent2"/>
                    </a:solidFill>
                  </a:tcPr>
                </a:tc>
                <a:tc hMerge="1">
                  <a:txBody>
                    <a:bodyPr/>
                    <a:lstStyle/>
                    <a:p>
                      <a:pPr algn="ctr"/>
                      <a:endParaRPr lang="es-CO" sz="2400" dirty="0">
                        <a:solidFill>
                          <a:schemeClr val="bg1"/>
                        </a:solidFill>
                        <a:latin typeface="Atami Bold" panose="00000500000000000000" pitchFamily="50" charset="0"/>
                      </a:endParaRPr>
                    </a:p>
                  </a:txBody>
                  <a:tcPr/>
                </a:tc>
                <a:tc hMerge="1">
                  <a:txBody>
                    <a:bodyPr/>
                    <a:lstStyle/>
                    <a:p>
                      <a:endParaRPr lang="es-CO"/>
                    </a:p>
                  </a:txBody>
                  <a:tcPr/>
                </a:tc>
                <a:extLst>
                  <a:ext uri="{0D108BD9-81ED-4DB2-BD59-A6C34878D82A}">
                    <a16:rowId xmlns:a16="http://schemas.microsoft.com/office/drawing/2014/main" val="10000"/>
                  </a:ext>
                </a:extLst>
              </a:tr>
              <a:tr h="343884">
                <a:tc>
                  <a:txBody>
                    <a:bodyPr/>
                    <a:lstStyle/>
                    <a:p>
                      <a:pPr algn="ctr"/>
                      <a:r>
                        <a:rPr lang="es-MX" sz="1400" dirty="0">
                          <a:latin typeface="Atami Bold" panose="00000500000000000000" pitchFamily="50" charset="0"/>
                        </a:rPr>
                        <a:t>VARIABLE</a:t>
                      </a:r>
                      <a:endParaRPr lang="es-CO" sz="1400" dirty="0">
                        <a:solidFill>
                          <a:schemeClr val="bg1"/>
                        </a:solidFill>
                        <a:latin typeface="Atami Bold" panose="00000500000000000000" pitchFamily="50" charset="0"/>
                      </a:endParaRPr>
                    </a:p>
                  </a:txBody>
                  <a:tcPr/>
                </a:tc>
                <a:tc gridSpan="2">
                  <a:txBody>
                    <a:bodyPr/>
                    <a:lstStyle/>
                    <a:p>
                      <a:pPr algn="ctr"/>
                      <a:r>
                        <a:rPr lang="es-MX" sz="1400" dirty="0">
                          <a:latin typeface="Atami Bold" panose="00000500000000000000" pitchFamily="50" charset="0"/>
                        </a:rPr>
                        <a:t>CANTIDAD</a:t>
                      </a:r>
                      <a:endParaRPr lang="es-CO" sz="1400" dirty="0">
                        <a:solidFill>
                          <a:schemeClr val="bg1"/>
                        </a:solidFill>
                        <a:latin typeface="Atami Bold" panose="00000500000000000000" pitchFamily="50" charset="0"/>
                      </a:endParaRPr>
                    </a:p>
                  </a:txBody>
                  <a:tcPr/>
                </a:tc>
                <a:tc hMerge="1">
                  <a:txBody>
                    <a:bodyPr/>
                    <a:lstStyle/>
                    <a:p>
                      <a:endParaRPr lang="es-CO"/>
                    </a:p>
                  </a:txBody>
                  <a:tcPr/>
                </a:tc>
                <a:extLst>
                  <a:ext uri="{0D108BD9-81ED-4DB2-BD59-A6C34878D82A}">
                    <a16:rowId xmlns:a16="http://schemas.microsoft.com/office/drawing/2014/main" val="10001"/>
                  </a:ext>
                </a:extLst>
              </a:tr>
              <a:tr h="1099028">
                <a:tc>
                  <a:txBody>
                    <a:bodyPr/>
                    <a:lstStyle/>
                    <a:p>
                      <a:pPr algn="ctr"/>
                      <a:r>
                        <a:rPr lang="es-MX" sz="1400" dirty="0">
                          <a:latin typeface="Atami Bold" panose="00000500000000000000" pitchFamily="50" charset="0"/>
                        </a:rPr>
                        <a:t>Sumatoria de la diferencia de días calendario entre la fecha en la que se asignó la cita de Medicina general de primera vez y la fecha en la cual el </a:t>
                      </a:r>
                    </a:p>
                    <a:p>
                      <a:pPr algn="ctr"/>
                      <a:r>
                        <a:rPr lang="es-MX" sz="1400" dirty="0">
                          <a:latin typeface="Atami Bold" panose="00000500000000000000" pitchFamily="50" charset="0"/>
                        </a:rPr>
                        <a:t>usuario la solicitó.</a:t>
                      </a:r>
                    </a:p>
                    <a:p>
                      <a:pPr algn="ctr"/>
                      <a:endParaRPr lang="es-CO" sz="1400" dirty="0">
                        <a:latin typeface="Atami Bold" panose="00000500000000000000" pitchFamily="50" charset="0"/>
                      </a:endParaRPr>
                    </a:p>
                  </a:txBody>
                  <a:tcPr/>
                </a:tc>
                <a:tc>
                  <a:txBody>
                    <a:bodyPr/>
                    <a:lstStyle/>
                    <a:p>
                      <a:pPr algn="ctr"/>
                      <a:r>
                        <a:rPr lang="es-CO" sz="2800" dirty="0">
                          <a:latin typeface="Atami Bold" panose="00000500000000000000" pitchFamily="50" charset="0"/>
                        </a:rPr>
                        <a:t>5.333</a:t>
                      </a:r>
                    </a:p>
                  </a:txBody>
                  <a:tcPr/>
                </a:tc>
                <a:tc rowSpan="2">
                  <a:txBody>
                    <a:bodyPr/>
                    <a:lstStyle/>
                    <a:p>
                      <a:pPr algn="ctr"/>
                      <a:endParaRPr lang="es-MX" sz="2800" dirty="0">
                        <a:latin typeface="Atami Bold" panose="00000500000000000000" pitchFamily="50" charset="0"/>
                      </a:endParaRPr>
                    </a:p>
                    <a:p>
                      <a:pPr algn="ctr"/>
                      <a:r>
                        <a:rPr lang="es-MX" sz="2800" dirty="0">
                          <a:latin typeface="Atami Bold" panose="00000500000000000000" pitchFamily="50" charset="0"/>
                        </a:rPr>
                        <a:t>2</a:t>
                      </a:r>
                      <a:endParaRPr lang="es-CO" sz="2800" dirty="0">
                        <a:latin typeface="Atami Bold" panose="00000500000000000000" pitchFamily="50" charset="0"/>
                      </a:endParaRPr>
                    </a:p>
                  </a:txBody>
                  <a:tcPr/>
                </a:tc>
                <a:extLst>
                  <a:ext uri="{0D108BD9-81ED-4DB2-BD59-A6C34878D82A}">
                    <a16:rowId xmlns:a16="http://schemas.microsoft.com/office/drawing/2014/main" val="10002"/>
                  </a:ext>
                </a:extLst>
              </a:tr>
              <a:tr h="491670">
                <a:tc>
                  <a:txBody>
                    <a:bodyPr/>
                    <a:lstStyle/>
                    <a:p>
                      <a:pPr algn="ctr"/>
                      <a:r>
                        <a:rPr lang="es-CO" sz="1400" dirty="0">
                          <a:latin typeface="Atami Bold" panose="00000500000000000000" pitchFamily="50" charset="0"/>
                        </a:rPr>
                        <a:t>Número total de citas de Medicina General de primera vez asignadas.</a:t>
                      </a:r>
                    </a:p>
                  </a:txBody>
                  <a:tcPr/>
                </a:tc>
                <a:tc>
                  <a:txBody>
                    <a:bodyPr/>
                    <a:lstStyle/>
                    <a:p>
                      <a:pPr algn="ctr"/>
                      <a:r>
                        <a:rPr lang="es-CO" sz="2800" dirty="0">
                          <a:latin typeface="Atami Bold" panose="00000500000000000000" pitchFamily="50" charset="0"/>
                        </a:rPr>
                        <a:t>3.524</a:t>
                      </a:r>
                    </a:p>
                  </a:txBody>
                  <a:tcPr/>
                </a:tc>
                <a:tc vMerge="1">
                  <a:txBody>
                    <a:bodyPr/>
                    <a:lstStyle/>
                    <a:p>
                      <a:endParaRPr lang="es-CO" dirty="0"/>
                    </a:p>
                  </a:txBody>
                  <a:tcPr/>
                </a:tc>
                <a:extLst>
                  <a:ext uri="{0D108BD9-81ED-4DB2-BD59-A6C34878D82A}">
                    <a16:rowId xmlns:a16="http://schemas.microsoft.com/office/drawing/2014/main" val="10003"/>
                  </a:ext>
                </a:extLst>
              </a:tr>
              <a:tr h="896575">
                <a:tc>
                  <a:txBody>
                    <a:bodyPr/>
                    <a:lstStyle/>
                    <a:p>
                      <a:pPr algn="ctr"/>
                      <a:r>
                        <a:rPr lang="es-MX" sz="1400" dirty="0">
                          <a:latin typeface="Atami Bold" panose="00000500000000000000" pitchFamily="50" charset="0"/>
                        </a:rPr>
                        <a:t>Sumatoria de la diferencia de días calendario entre la fecha en la que se asignó la cita de Odontología</a:t>
                      </a:r>
                      <a:r>
                        <a:rPr lang="es-MX" sz="1400" baseline="0" dirty="0">
                          <a:latin typeface="Atami Bold" panose="00000500000000000000" pitchFamily="50" charset="0"/>
                        </a:rPr>
                        <a:t> </a:t>
                      </a:r>
                      <a:r>
                        <a:rPr lang="es-MX" sz="1400" dirty="0">
                          <a:latin typeface="Atami Bold" panose="00000500000000000000" pitchFamily="50" charset="0"/>
                        </a:rPr>
                        <a:t>general de primera vez y la fecha en la cual el usuario la solicitó</a:t>
                      </a:r>
                      <a:endParaRPr lang="es-CO" sz="1400" dirty="0">
                        <a:latin typeface="Atami Bold" panose="00000500000000000000" pitchFamily="50" charset="0"/>
                      </a:endParaRPr>
                    </a:p>
                  </a:txBody>
                  <a:tcPr/>
                </a:tc>
                <a:tc>
                  <a:txBody>
                    <a:bodyPr/>
                    <a:lstStyle/>
                    <a:p>
                      <a:pPr algn="ctr"/>
                      <a:r>
                        <a:rPr lang="es-CO" sz="2800" dirty="0">
                          <a:latin typeface="Atami Bold" panose="00000500000000000000" pitchFamily="50" charset="0"/>
                        </a:rPr>
                        <a:t>1.755</a:t>
                      </a:r>
                      <a:r>
                        <a:rPr lang="es-CO" sz="2800" baseline="0" dirty="0">
                          <a:latin typeface="Atami Bold" panose="00000500000000000000" pitchFamily="50" charset="0"/>
                        </a:rPr>
                        <a:t> </a:t>
                      </a:r>
                      <a:endParaRPr lang="es-CO" sz="2800" dirty="0">
                        <a:latin typeface="Atami Bold" panose="00000500000000000000" pitchFamily="50" charset="0"/>
                      </a:endParaRPr>
                    </a:p>
                  </a:txBody>
                  <a:tcPr/>
                </a:tc>
                <a:tc rowSpan="2">
                  <a:txBody>
                    <a:bodyPr/>
                    <a:lstStyle/>
                    <a:p>
                      <a:pPr algn="ctr"/>
                      <a:endParaRPr lang="es-MX" sz="2800" dirty="0">
                        <a:latin typeface="Atami Bold" panose="00000500000000000000" pitchFamily="50" charset="0"/>
                      </a:endParaRPr>
                    </a:p>
                    <a:p>
                      <a:pPr algn="ctr"/>
                      <a:r>
                        <a:rPr lang="es-MX" sz="2800" dirty="0">
                          <a:latin typeface="Atami Bold" panose="00000500000000000000" pitchFamily="50" charset="0"/>
                        </a:rPr>
                        <a:t>1</a:t>
                      </a:r>
                      <a:endParaRPr lang="es-CO" sz="2800" dirty="0">
                        <a:latin typeface="Atami Bold" panose="00000500000000000000" pitchFamily="50" charset="0"/>
                      </a:endParaRPr>
                    </a:p>
                  </a:txBody>
                  <a:tcPr/>
                </a:tc>
                <a:extLst>
                  <a:ext uri="{0D108BD9-81ED-4DB2-BD59-A6C34878D82A}">
                    <a16:rowId xmlns:a16="http://schemas.microsoft.com/office/drawing/2014/main" val="10004"/>
                  </a:ext>
                </a:extLst>
              </a:tr>
              <a:tr h="491670">
                <a:tc>
                  <a:txBody>
                    <a:bodyPr/>
                    <a:lstStyle/>
                    <a:p>
                      <a:pPr algn="ctr"/>
                      <a:r>
                        <a:rPr lang="es-CO" sz="1400" dirty="0">
                          <a:latin typeface="Atami Bold" panose="00000500000000000000" pitchFamily="50" charset="0"/>
                        </a:rPr>
                        <a:t>Número total de citas de Odontología General de primera vez asignadas.</a:t>
                      </a:r>
                    </a:p>
                  </a:txBody>
                  <a:tcPr/>
                </a:tc>
                <a:tc>
                  <a:txBody>
                    <a:bodyPr/>
                    <a:lstStyle/>
                    <a:p>
                      <a:pPr algn="ctr"/>
                      <a:r>
                        <a:rPr lang="es-MX" sz="2800" dirty="0">
                          <a:latin typeface="Atami Bold" panose="00000500000000000000" pitchFamily="50" charset="0"/>
                        </a:rPr>
                        <a:t>1.276</a:t>
                      </a:r>
                      <a:endParaRPr lang="es-CO" sz="2800" dirty="0">
                        <a:latin typeface="Atami Bold" panose="00000500000000000000" pitchFamily="50" charset="0"/>
                      </a:endParaRPr>
                    </a:p>
                  </a:txBody>
                  <a:tcPr/>
                </a:tc>
                <a:tc vMerge="1">
                  <a:txBody>
                    <a:bodyPr/>
                    <a:lstStyle/>
                    <a:p>
                      <a:endParaRPr lang="es-CO" sz="1600" dirty="0"/>
                    </a:p>
                  </a:txBody>
                  <a:tcPr/>
                </a:tc>
                <a:extLst>
                  <a:ext uri="{0D108BD9-81ED-4DB2-BD59-A6C34878D82A}">
                    <a16:rowId xmlns:a16="http://schemas.microsoft.com/office/drawing/2014/main" val="10005"/>
                  </a:ext>
                </a:extLst>
              </a:tr>
              <a:tr h="896575">
                <a:tc>
                  <a:txBody>
                    <a:bodyPr/>
                    <a:lstStyle/>
                    <a:p>
                      <a:pPr algn="ctr"/>
                      <a:r>
                        <a:rPr lang="es-MX" sz="1400" dirty="0">
                          <a:latin typeface="Atami Bold" panose="00000500000000000000" pitchFamily="50" charset="0"/>
                        </a:rPr>
                        <a:t>¿Número de usuarios que respondieron? ¿muy buena? o ¿buena? a la pregunta: ¿cómo calificaría su experiencia global respecto a los servicios de salud que ha recibido a través de su IPS?.</a:t>
                      </a:r>
                      <a:endParaRPr lang="es-CO" sz="1400" dirty="0">
                        <a:solidFill>
                          <a:schemeClr val="bg1"/>
                        </a:solidFill>
                        <a:latin typeface="Atami Bold" panose="00000500000000000000" pitchFamily="50" charset="0"/>
                      </a:endParaRPr>
                    </a:p>
                  </a:txBody>
                  <a:tcPr/>
                </a:tc>
                <a:tc>
                  <a:txBody>
                    <a:bodyPr/>
                    <a:lstStyle/>
                    <a:p>
                      <a:pPr algn="ctr"/>
                      <a:r>
                        <a:rPr lang="es-CO" sz="2800" dirty="0">
                          <a:latin typeface="Atami Bold" panose="00000500000000000000" pitchFamily="50" charset="0"/>
                        </a:rPr>
                        <a:t>468</a:t>
                      </a:r>
                    </a:p>
                  </a:txBody>
                  <a:tcPr/>
                </a:tc>
                <a:tc rowSpan="2">
                  <a:txBody>
                    <a:bodyPr/>
                    <a:lstStyle/>
                    <a:p>
                      <a:pPr algn="ctr"/>
                      <a:endParaRPr lang="es-MX" sz="2800" dirty="0">
                        <a:latin typeface="Atami Bold" panose="00000500000000000000" pitchFamily="50" charset="0"/>
                      </a:endParaRPr>
                    </a:p>
                    <a:p>
                      <a:pPr algn="ctr"/>
                      <a:r>
                        <a:rPr lang="es-MX" sz="6000" dirty="0">
                          <a:latin typeface="Atami Bold" panose="00000500000000000000" pitchFamily="50" charset="0"/>
                        </a:rPr>
                        <a:t>100%</a:t>
                      </a:r>
                      <a:endParaRPr lang="es-CO" sz="6000" dirty="0">
                        <a:latin typeface="Atami Bold" panose="00000500000000000000" pitchFamily="50" charset="0"/>
                      </a:endParaRPr>
                    </a:p>
                  </a:txBody>
                  <a:tcPr/>
                </a:tc>
                <a:extLst>
                  <a:ext uri="{0D108BD9-81ED-4DB2-BD59-A6C34878D82A}">
                    <a16:rowId xmlns:a16="http://schemas.microsoft.com/office/drawing/2014/main" val="10006"/>
                  </a:ext>
                </a:extLst>
              </a:tr>
              <a:tr h="491670">
                <a:tc>
                  <a:txBody>
                    <a:bodyPr/>
                    <a:lstStyle/>
                    <a:p>
                      <a:pPr algn="ctr"/>
                      <a:r>
                        <a:rPr lang="es-MX" sz="1400" dirty="0">
                          <a:latin typeface="Atami Bold" panose="00000500000000000000" pitchFamily="50" charset="0"/>
                        </a:rPr>
                        <a:t>Número de usuarios que respondieron la pregunta.</a:t>
                      </a:r>
                      <a:endParaRPr lang="es-CO" sz="1400" dirty="0">
                        <a:solidFill>
                          <a:schemeClr val="bg1"/>
                        </a:solidFill>
                        <a:latin typeface="Atami Bold" panose="00000500000000000000" pitchFamily="50" charset="0"/>
                      </a:endParaRPr>
                    </a:p>
                  </a:txBody>
                  <a:tcPr/>
                </a:tc>
                <a:tc>
                  <a:txBody>
                    <a:bodyPr/>
                    <a:lstStyle/>
                    <a:p>
                      <a:pPr algn="ctr"/>
                      <a:r>
                        <a:rPr lang="es-MX" sz="2800" dirty="0">
                          <a:latin typeface="Atami Bold" panose="00000500000000000000" pitchFamily="50" charset="0"/>
                        </a:rPr>
                        <a:t>468</a:t>
                      </a:r>
                      <a:endParaRPr lang="es-CO" sz="2800" dirty="0">
                        <a:latin typeface="Atami Bold" panose="00000500000000000000" pitchFamily="50" charset="0"/>
                      </a:endParaRPr>
                    </a:p>
                  </a:txBody>
                  <a:tcPr/>
                </a:tc>
                <a:tc vMerge="1">
                  <a:txBody>
                    <a:bodyPr/>
                    <a:lstStyle/>
                    <a:p>
                      <a:endParaRPr lang="es-CO" dirty="0"/>
                    </a:p>
                  </a:txBody>
                  <a:tcPr/>
                </a:tc>
                <a:extLst>
                  <a:ext uri="{0D108BD9-81ED-4DB2-BD59-A6C34878D82A}">
                    <a16:rowId xmlns:a16="http://schemas.microsoft.com/office/drawing/2014/main" val="10007"/>
                  </a:ext>
                </a:extLst>
              </a:tr>
            </a:tbl>
          </a:graphicData>
        </a:graphic>
      </p:graphicFrame>
      <p:sp>
        <p:nvSpPr>
          <p:cNvPr id="2" name="Rectángulo 1"/>
          <p:cNvSpPr/>
          <p:nvPr/>
        </p:nvSpPr>
        <p:spPr>
          <a:xfrm>
            <a:off x="4542977" y="5877266"/>
            <a:ext cx="5337038" cy="369332"/>
          </a:xfrm>
          <a:prstGeom prst="rect">
            <a:avLst/>
          </a:prstGeom>
        </p:spPr>
        <p:txBody>
          <a:bodyPr wrap="none">
            <a:spAutoFit/>
          </a:bodyPr>
          <a:lstStyle/>
          <a:p>
            <a:r>
              <a:rPr lang="es-CO" dirty="0">
                <a:solidFill>
                  <a:schemeClr val="bg1"/>
                </a:solidFill>
              </a:rPr>
              <a:t>Tabla 15: Indicadores de Calidad Primer Semestre 2020</a:t>
            </a:r>
          </a:p>
        </p:txBody>
      </p:sp>
      <p:sp>
        <p:nvSpPr>
          <p:cNvPr id="14" name="Terminador 13"/>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Tree>
    <p:extLst>
      <p:ext uri="{BB962C8B-B14F-4D97-AF65-F5344CB8AC3E}">
        <p14:creationId xmlns:p14="http://schemas.microsoft.com/office/powerpoint/2010/main" val="326195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graphicFrame>
        <p:nvGraphicFramePr>
          <p:cNvPr id="12" name="Tabla 11"/>
          <p:cNvGraphicFramePr>
            <a:graphicFrameLocks noGrp="1"/>
          </p:cNvGraphicFramePr>
          <p:nvPr>
            <p:extLst>
              <p:ext uri="{D42A27DB-BD31-4B8C-83A1-F6EECF244321}">
                <p14:modId xmlns:p14="http://schemas.microsoft.com/office/powerpoint/2010/main" val="1709417325"/>
              </p:ext>
            </p:extLst>
          </p:nvPr>
        </p:nvGraphicFramePr>
        <p:xfrm>
          <a:off x="554401" y="471595"/>
          <a:ext cx="9179912" cy="5294299"/>
        </p:xfrm>
        <a:graphic>
          <a:graphicData uri="http://schemas.openxmlformats.org/drawingml/2006/table">
            <a:tbl>
              <a:tblPr firstRow="1" bandRow="1">
                <a:tableStyleId>{073A0DAA-6AF3-43AB-8588-CEC1D06C72B9}</a:tableStyleId>
              </a:tblPr>
              <a:tblGrid>
                <a:gridCol w="4589956">
                  <a:extLst>
                    <a:ext uri="{9D8B030D-6E8A-4147-A177-3AD203B41FA5}">
                      <a16:colId xmlns:a16="http://schemas.microsoft.com/office/drawing/2014/main" val="20000"/>
                    </a:ext>
                  </a:extLst>
                </a:gridCol>
                <a:gridCol w="2294978">
                  <a:extLst>
                    <a:ext uri="{9D8B030D-6E8A-4147-A177-3AD203B41FA5}">
                      <a16:colId xmlns:a16="http://schemas.microsoft.com/office/drawing/2014/main" val="20001"/>
                    </a:ext>
                  </a:extLst>
                </a:gridCol>
                <a:gridCol w="2294978">
                  <a:extLst>
                    <a:ext uri="{9D8B030D-6E8A-4147-A177-3AD203B41FA5}">
                      <a16:colId xmlns:a16="http://schemas.microsoft.com/office/drawing/2014/main" val="20002"/>
                    </a:ext>
                  </a:extLst>
                </a:gridCol>
              </a:tblGrid>
              <a:tr h="375983">
                <a:tc gridSpan="3">
                  <a:txBody>
                    <a:bodyPr/>
                    <a:lstStyle/>
                    <a:p>
                      <a:pPr algn="ctr"/>
                      <a:r>
                        <a:rPr lang="es-MX" sz="2000" dirty="0">
                          <a:latin typeface="Atami Bold" panose="00000500000000000000" pitchFamily="50" charset="0"/>
                        </a:rPr>
                        <a:t>AÑO 2020 -2</a:t>
                      </a:r>
                      <a:endParaRPr lang="es-CO" sz="2000" dirty="0">
                        <a:solidFill>
                          <a:schemeClr val="bg1"/>
                        </a:solidFill>
                        <a:latin typeface="Atami Bold" panose="00000500000000000000" pitchFamily="50" charset="0"/>
                      </a:endParaRPr>
                    </a:p>
                  </a:txBody>
                  <a:tcPr>
                    <a:solidFill>
                      <a:schemeClr val="accent2"/>
                    </a:solidFill>
                  </a:tcPr>
                </a:tc>
                <a:tc hMerge="1">
                  <a:txBody>
                    <a:bodyPr/>
                    <a:lstStyle/>
                    <a:p>
                      <a:pPr algn="ctr"/>
                      <a:endParaRPr lang="es-CO" sz="2400" dirty="0">
                        <a:solidFill>
                          <a:schemeClr val="bg1"/>
                        </a:solidFill>
                        <a:latin typeface="Atami Bold" panose="00000500000000000000" pitchFamily="50" charset="0"/>
                      </a:endParaRPr>
                    </a:p>
                  </a:txBody>
                  <a:tcPr/>
                </a:tc>
                <a:tc hMerge="1">
                  <a:txBody>
                    <a:bodyPr/>
                    <a:lstStyle/>
                    <a:p>
                      <a:endParaRPr lang="es-CO"/>
                    </a:p>
                  </a:txBody>
                  <a:tcPr/>
                </a:tc>
                <a:extLst>
                  <a:ext uri="{0D108BD9-81ED-4DB2-BD59-A6C34878D82A}">
                    <a16:rowId xmlns:a16="http://schemas.microsoft.com/office/drawing/2014/main" val="10000"/>
                  </a:ext>
                </a:extLst>
              </a:tr>
              <a:tr h="343884">
                <a:tc>
                  <a:txBody>
                    <a:bodyPr/>
                    <a:lstStyle/>
                    <a:p>
                      <a:pPr algn="ctr"/>
                      <a:r>
                        <a:rPr lang="es-MX" sz="1400" dirty="0">
                          <a:latin typeface="Atami Bold" panose="00000500000000000000" pitchFamily="50" charset="0"/>
                        </a:rPr>
                        <a:t>VARIABLE</a:t>
                      </a:r>
                      <a:endParaRPr lang="es-CO" sz="1400" dirty="0">
                        <a:solidFill>
                          <a:schemeClr val="bg1"/>
                        </a:solidFill>
                        <a:latin typeface="Atami Bold" panose="00000500000000000000" pitchFamily="50" charset="0"/>
                      </a:endParaRPr>
                    </a:p>
                  </a:txBody>
                  <a:tcPr/>
                </a:tc>
                <a:tc gridSpan="2">
                  <a:txBody>
                    <a:bodyPr/>
                    <a:lstStyle/>
                    <a:p>
                      <a:pPr algn="ctr"/>
                      <a:r>
                        <a:rPr lang="es-MX" sz="1400" dirty="0">
                          <a:latin typeface="Atami Bold" panose="00000500000000000000" pitchFamily="50" charset="0"/>
                        </a:rPr>
                        <a:t>CANTIDAD</a:t>
                      </a:r>
                      <a:endParaRPr lang="es-CO" sz="1400" dirty="0">
                        <a:solidFill>
                          <a:schemeClr val="bg1"/>
                        </a:solidFill>
                        <a:latin typeface="Atami Bold" panose="00000500000000000000" pitchFamily="50" charset="0"/>
                      </a:endParaRPr>
                    </a:p>
                  </a:txBody>
                  <a:tcPr/>
                </a:tc>
                <a:tc hMerge="1">
                  <a:txBody>
                    <a:bodyPr/>
                    <a:lstStyle/>
                    <a:p>
                      <a:endParaRPr lang="es-CO"/>
                    </a:p>
                  </a:txBody>
                  <a:tcPr/>
                </a:tc>
                <a:extLst>
                  <a:ext uri="{0D108BD9-81ED-4DB2-BD59-A6C34878D82A}">
                    <a16:rowId xmlns:a16="http://schemas.microsoft.com/office/drawing/2014/main" val="10001"/>
                  </a:ext>
                </a:extLst>
              </a:tr>
              <a:tr h="1099028">
                <a:tc>
                  <a:txBody>
                    <a:bodyPr/>
                    <a:lstStyle/>
                    <a:p>
                      <a:pPr algn="ctr"/>
                      <a:r>
                        <a:rPr lang="es-MX" sz="1400" dirty="0">
                          <a:latin typeface="Atami Bold" panose="00000500000000000000" pitchFamily="50" charset="0"/>
                        </a:rPr>
                        <a:t>Sumatoria de la diferencia de días calendario entre la fecha en la que se asignó la cita de Medicina general de primera vez y la fecha en la cual el </a:t>
                      </a:r>
                    </a:p>
                    <a:p>
                      <a:pPr algn="ctr"/>
                      <a:r>
                        <a:rPr lang="es-MX" sz="1400" dirty="0">
                          <a:latin typeface="Atami Bold" panose="00000500000000000000" pitchFamily="50" charset="0"/>
                        </a:rPr>
                        <a:t>usuario la solicitó.</a:t>
                      </a:r>
                    </a:p>
                    <a:p>
                      <a:pPr algn="ctr"/>
                      <a:endParaRPr lang="es-CO" sz="1400" dirty="0">
                        <a:latin typeface="Atami Bold" panose="00000500000000000000" pitchFamily="50" charset="0"/>
                      </a:endParaRPr>
                    </a:p>
                  </a:txBody>
                  <a:tcPr/>
                </a:tc>
                <a:tc>
                  <a:txBody>
                    <a:bodyPr/>
                    <a:lstStyle/>
                    <a:p>
                      <a:pPr algn="ctr"/>
                      <a:r>
                        <a:rPr lang="es-CO" sz="2800" dirty="0">
                          <a:latin typeface="Atami Bold" panose="00000500000000000000" pitchFamily="50" charset="0"/>
                        </a:rPr>
                        <a:t>9.329</a:t>
                      </a:r>
                    </a:p>
                  </a:txBody>
                  <a:tcPr/>
                </a:tc>
                <a:tc rowSpan="2">
                  <a:txBody>
                    <a:bodyPr/>
                    <a:lstStyle/>
                    <a:p>
                      <a:pPr algn="ctr"/>
                      <a:endParaRPr lang="es-MX" sz="2800" dirty="0">
                        <a:latin typeface="Atami Bold" panose="00000500000000000000" pitchFamily="50" charset="0"/>
                      </a:endParaRPr>
                    </a:p>
                    <a:p>
                      <a:pPr algn="ctr"/>
                      <a:r>
                        <a:rPr lang="es-MX" sz="2800" dirty="0">
                          <a:latin typeface="Atami Bold" panose="00000500000000000000" pitchFamily="50" charset="0"/>
                        </a:rPr>
                        <a:t>2</a:t>
                      </a:r>
                      <a:endParaRPr lang="es-CO" sz="2800" dirty="0">
                        <a:latin typeface="Atami Bold" panose="00000500000000000000" pitchFamily="50" charset="0"/>
                      </a:endParaRPr>
                    </a:p>
                  </a:txBody>
                  <a:tcPr/>
                </a:tc>
                <a:extLst>
                  <a:ext uri="{0D108BD9-81ED-4DB2-BD59-A6C34878D82A}">
                    <a16:rowId xmlns:a16="http://schemas.microsoft.com/office/drawing/2014/main" val="10002"/>
                  </a:ext>
                </a:extLst>
              </a:tr>
              <a:tr h="491670">
                <a:tc>
                  <a:txBody>
                    <a:bodyPr/>
                    <a:lstStyle/>
                    <a:p>
                      <a:pPr algn="ctr"/>
                      <a:r>
                        <a:rPr lang="es-CO" sz="1400" dirty="0">
                          <a:latin typeface="Atami Bold" panose="00000500000000000000" pitchFamily="50" charset="0"/>
                        </a:rPr>
                        <a:t>Número total de citas de Medicina General de primera vez asignadas.</a:t>
                      </a:r>
                    </a:p>
                  </a:txBody>
                  <a:tcPr/>
                </a:tc>
                <a:tc>
                  <a:txBody>
                    <a:bodyPr/>
                    <a:lstStyle/>
                    <a:p>
                      <a:pPr algn="ctr"/>
                      <a:r>
                        <a:rPr lang="es-CO" sz="2800" dirty="0">
                          <a:latin typeface="Atami Bold" panose="00000500000000000000" pitchFamily="50" charset="0"/>
                        </a:rPr>
                        <a:t>3.213</a:t>
                      </a:r>
                    </a:p>
                  </a:txBody>
                  <a:tcPr/>
                </a:tc>
                <a:tc vMerge="1">
                  <a:txBody>
                    <a:bodyPr/>
                    <a:lstStyle/>
                    <a:p>
                      <a:endParaRPr lang="es-CO" dirty="0"/>
                    </a:p>
                  </a:txBody>
                  <a:tcPr/>
                </a:tc>
                <a:extLst>
                  <a:ext uri="{0D108BD9-81ED-4DB2-BD59-A6C34878D82A}">
                    <a16:rowId xmlns:a16="http://schemas.microsoft.com/office/drawing/2014/main" val="10003"/>
                  </a:ext>
                </a:extLst>
              </a:tr>
              <a:tr h="896575">
                <a:tc>
                  <a:txBody>
                    <a:bodyPr/>
                    <a:lstStyle/>
                    <a:p>
                      <a:pPr algn="ctr"/>
                      <a:r>
                        <a:rPr lang="es-MX" sz="1400" dirty="0">
                          <a:latin typeface="Atami Bold" panose="00000500000000000000" pitchFamily="50" charset="0"/>
                        </a:rPr>
                        <a:t>Sumatoria de la diferencia de días calendario entre la fecha en la que se asignó la cita de Odontología</a:t>
                      </a:r>
                      <a:r>
                        <a:rPr lang="es-MX" sz="1400" baseline="0" dirty="0">
                          <a:latin typeface="Atami Bold" panose="00000500000000000000" pitchFamily="50" charset="0"/>
                        </a:rPr>
                        <a:t> </a:t>
                      </a:r>
                      <a:r>
                        <a:rPr lang="es-MX" sz="1400" dirty="0">
                          <a:latin typeface="Atami Bold" panose="00000500000000000000" pitchFamily="50" charset="0"/>
                        </a:rPr>
                        <a:t>general de primera vez y la fecha en la cual el usuario la solicitó</a:t>
                      </a:r>
                      <a:endParaRPr lang="es-CO" sz="1400" dirty="0">
                        <a:latin typeface="Atami Bold" panose="00000500000000000000" pitchFamily="50" charset="0"/>
                      </a:endParaRPr>
                    </a:p>
                  </a:txBody>
                  <a:tcPr/>
                </a:tc>
                <a:tc>
                  <a:txBody>
                    <a:bodyPr/>
                    <a:lstStyle/>
                    <a:p>
                      <a:pPr algn="ctr"/>
                      <a:r>
                        <a:rPr lang="es-MX" sz="2800" dirty="0">
                          <a:latin typeface="Atami Bold" panose="00000500000000000000" pitchFamily="50" charset="0"/>
                        </a:rPr>
                        <a:t>3.506</a:t>
                      </a:r>
                      <a:endParaRPr lang="es-CO" sz="2800" dirty="0">
                        <a:latin typeface="Atami Bold" panose="00000500000000000000" pitchFamily="50" charset="0"/>
                      </a:endParaRPr>
                    </a:p>
                  </a:txBody>
                  <a:tcPr/>
                </a:tc>
                <a:tc rowSpan="2">
                  <a:txBody>
                    <a:bodyPr/>
                    <a:lstStyle/>
                    <a:p>
                      <a:pPr algn="ctr"/>
                      <a:endParaRPr lang="es-MX" sz="2800" dirty="0">
                        <a:latin typeface="Atami Bold" panose="00000500000000000000" pitchFamily="50" charset="0"/>
                      </a:endParaRPr>
                    </a:p>
                    <a:p>
                      <a:pPr algn="ctr"/>
                      <a:r>
                        <a:rPr lang="es-MX" sz="2800" dirty="0">
                          <a:latin typeface="Atami Bold" panose="00000500000000000000" pitchFamily="50" charset="0"/>
                        </a:rPr>
                        <a:t>1</a:t>
                      </a:r>
                      <a:endParaRPr lang="es-CO" sz="2800" dirty="0">
                        <a:latin typeface="Atami Bold" panose="00000500000000000000" pitchFamily="50" charset="0"/>
                      </a:endParaRPr>
                    </a:p>
                  </a:txBody>
                  <a:tcPr/>
                </a:tc>
                <a:extLst>
                  <a:ext uri="{0D108BD9-81ED-4DB2-BD59-A6C34878D82A}">
                    <a16:rowId xmlns:a16="http://schemas.microsoft.com/office/drawing/2014/main" val="10004"/>
                  </a:ext>
                </a:extLst>
              </a:tr>
              <a:tr h="491670">
                <a:tc>
                  <a:txBody>
                    <a:bodyPr/>
                    <a:lstStyle/>
                    <a:p>
                      <a:pPr algn="ctr"/>
                      <a:r>
                        <a:rPr lang="es-CO" sz="1400" dirty="0">
                          <a:latin typeface="Atami Bold" panose="00000500000000000000" pitchFamily="50" charset="0"/>
                        </a:rPr>
                        <a:t>Número total de citas de Odontología General de primera vez asignadas.</a:t>
                      </a:r>
                    </a:p>
                  </a:txBody>
                  <a:tcPr/>
                </a:tc>
                <a:tc>
                  <a:txBody>
                    <a:bodyPr/>
                    <a:lstStyle/>
                    <a:p>
                      <a:pPr algn="ctr"/>
                      <a:r>
                        <a:rPr lang="es-MX" sz="2800" dirty="0">
                          <a:latin typeface="Atami Bold" panose="00000500000000000000" pitchFamily="50" charset="0"/>
                        </a:rPr>
                        <a:t>2.704</a:t>
                      </a:r>
                      <a:endParaRPr lang="es-CO" sz="2800" dirty="0">
                        <a:latin typeface="Atami Bold" panose="00000500000000000000" pitchFamily="50" charset="0"/>
                      </a:endParaRPr>
                    </a:p>
                  </a:txBody>
                  <a:tcPr/>
                </a:tc>
                <a:tc vMerge="1">
                  <a:txBody>
                    <a:bodyPr/>
                    <a:lstStyle/>
                    <a:p>
                      <a:endParaRPr lang="es-CO" sz="1600" dirty="0"/>
                    </a:p>
                  </a:txBody>
                  <a:tcPr/>
                </a:tc>
                <a:extLst>
                  <a:ext uri="{0D108BD9-81ED-4DB2-BD59-A6C34878D82A}">
                    <a16:rowId xmlns:a16="http://schemas.microsoft.com/office/drawing/2014/main" val="10005"/>
                  </a:ext>
                </a:extLst>
              </a:tr>
              <a:tr h="896575">
                <a:tc>
                  <a:txBody>
                    <a:bodyPr/>
                    <a:lstStyle/>
                    <a:p>
                      <a:pPr algn="ctr"/>
                      <a:r>
                        <a:rPr lang="es-MX" sz="1400" dirty="0">
                          <a:latin typeface="Atami Bold" panose="00000500000000000000" pitchFamily="50" charset="0"/>
                        </a:rPr>
                        <a:t>¿Número de usuarios que respondieron? ¿muy buena? o ¿buena? a la pregunta: ¿cómo calificaría su experiencia global respecto a los servicios de salud que ha recibido a través de su IPS?.</a:t>
                      </a:r>
                      <a:endParaRPr lang="es-CO" sz="1400" dirty="0">
                        <a:solidFill>
                          <a:schemeClr val="bg1"/>
                        </a:solidFill>
                        <a:latin typeface="Atami Bold" panose="00000500000000000000" pitchFamily="50" charset="0"/>
                      </a:endParaRPr>
                    </a:p>
                  </a:txBody>
                  <a:tcPr/>
                </a:tc>
                <a:tc>
                  <a:txBody>
                    <a:bodyPr/>
                    <a:lstStyle/>
                    <a:p>
                      <a:pPr algn="ctr"/>
                      <a:r>
                        <a:rPr lang="es-CO" sz="2800" dirty="0">
                          <a:latin typeface="Atami Bold" panose="00000500000000000000" pitchFamily="50" charset="0"/>
                        </a:rPr>
                        <a:t>986</a:t>
                      </a:r>
                    </a:p>
                  </a:txBody>
                  <a:tcPr/>
                </a:tc>
                <a:tc rowSpan="2">
                  <a:txBody>
                    <a:bodyPr/>
                    <a:lstStyle/>
                    <a:p>
                      <a:pPr algn="ctr"/>
                      <a:endParaRPr lang="es-MX" sz="2800" dirty="0">
                        <a:latin typeface="Atami Bold" panose="00000500000000000000" pitchFamily="50" charset="0"/>
                      </a:endParaRPr>
                    </a:p>
                    <a:p>
                      <a:pPr algn="ctr"/>
                      <a:r>
                        <a:rPr lang="es-MX" sz="6000" dirty="0">
                          <a:latin typeface="Atami Bold" panose="00000500000000000000" pitchFamily="50" charset="0"/>
                        </a:rPr>
                        <a:t>90%</a:t>
                      </a:r>
                      <a:endParaRPr lang="es-CO" sz="6000" dirty="0">
                        <a:latin typeface="Atami Bold" panose="00000500000000000000" pitchFamily="50" charset="0"/>
                      </a:endParaRPr>
                    </a:p>
                  </a:txBody>
                  <a:tcPr/>
                </a:tc>
                <a:extLst>
                  <a:ext uri="{0D108BD9-81ED-4DB2-BD59-A6C34878D82A}">
                    <a16:rowId xmlns:a16="http://schemas.microsoft.com/office/drawing/2014/main" val="10006"/>
                  </a:ext>
                </a:extLst>
              </a:tr>
              <a:tr h="491670">
                <a:tc>
                  <a:txBody>
                    <a:bodyPr/>
                    <a:lstStyle/>
                    <a:p>
                      <a:pPr algn="ctr"/>
                      <a:r>
                        <a:rPr lang="es-MX" sz="1400" dirty="0">
                          <a:latin typeface="Atami Bold" panose="00000500000000000000" pitchFamily="50" charset="0"/>
                        </a:rPr>
                        <a:t>Número de usuarios que respondieron la pregunta.</a:t>
                      </a:r>
                      <a:endParaRPr lang="es-CO" sz="1400" dirty="0">
                        <a:solidFill>
                          <a:schemeClr val="bg1"/>
                        </a:solidFill>
                        <a:latin typeface="Atami Bold" panose="00000500000000000000" pitchFamily="50" charset="0"/>
                      </a:endParaRPr>
                    </a:p>
                  </a:txBody>
                  <a:tcPr/>
                </a:tc>
                <a:tc>
                  <a:txBody>
                    <a:bodyPr/>
                    <a:lstStyle/>
                    <a:p>
                      <a:pPr algn="ctr"/>
                      <a:r>
                        <a:rPr lang="es-MX" sz="2800" dirty="0">
                          <a:latin typeface="Atami Bold" panose="00000500000000000000" pitchFamily="50" charset="0"/>
                        </a:rPr>
                        <a:t>1.099</a:t>
                      </a:r>
                      <a:endParaRPr lang="es-CO" sz="2800" dirty="0">
                        <a:latin typeface="Atami Bold" panose="00000500000000000000" pitchFamily="50" charset="0"/>
                      </a:endParaRPr>
                    </a:p>
                  </a:txBody>
                  <a:tcPr/>
                </a:tc>
                <a:tc vMerge="1">
                  <a:txBody>
                    <a:bodyPr/>
                    <a:lstStyle/>
                    <a:p>
                      <a:endParaRPr lang="es-CO" dirty="0"/>
                    </a:p>
                  </a:txBody>
                  <a:tcPr/>
                </a:tc>
                <a:extLst>
                  <a:ext uri="{0D108BD9-81ED-4DB2-BD59-A6C34878D82A}">
                    <a16:rowId xmlns:a16="http://schemas.microsoft.com/office/drawing/2014/main" val="10007"/>
                  </a:ext>
                </a:extLst>
              </a:tr>
            </a:tbl>
          </a:graphicData>
        </a:graphic>
      </p:graphicFrame>
      <p:sp>
        <p:nvSpPr>
          <p:cNvPr id="2" name="Rectángulo 1"/>
          <p:cNvSpPr/>
          <p:nvPr/>
        </p:nvSpPr>
        <p:spPr>
          <a:xfrm>
            <a:off x="4451755" y="5852698"/>
            <a:ext cx="5522987" cy="369332"/>
          </a:xfrm>
          <a:prstGeom prst="rect">
            <a:avLst/>
          </a:prstGeom>
        </p:spPr>
        <p:txBody>
          <a:bodyPr wrap="none">
            <a:spAutoFit/>
          </a:bodyPr>
          <a:lstStyle/>
          <a:p>
            <a:r>
              <a:rPr lang="es-CO" dirty="0">
                <a:solidFill>
                  <a:schemeClr val="bg1"/>
                </a:solidFill>
              </a:rPr>
              <a:t>Tabla 16: Indicadores de Calidad Segundo Semestre 2020</a:t>
            </a:r>
          </a:p>
        </p:txBody>
      </p:sp>
      <p:sp>
        <p:nvSpPr>
          <p:cNvPr id="14" name="CuadroTexto 13"/>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sp>
        <p:nvSpPr>
          <p:cNvPr id="17" name="Terminador 16"/>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Tree>
    <p:extLst>
      <p:ext uri="{BB962C8B-B14F-4D97-AF65-F5344CB8AC3E}">
        <p14:creationId xmlns:p14="http://schemas.microsoft.com/office/powerpoint/2010/main" val="215064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441179" y="6061932"/>
            <a:ext cx="1552721"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14" name="CuadroTexto 13"/>
          <p:cNvSpPr txBox="1"/>
          <p:nvPr/>
        </p:nvSpPr>
        <p:spPr>
          <a:xfrm>
            <a:off x="682071" y="253111"/>
            <a:ext cx="7536712" cy="2646878"/>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INDICE DE CONTENIDO</a:t>
            </a:r>
            <a:r>
              <a:rPr lang="es-MX" sz="16600" b="1" dirty="0">
                <a:solidFill>
                  <a:schemeClr val="bg1"/>
                </a:solidFill>
                <a:latin typeface="Atami Bold" panose="00000500000000000000" pitchFamily="50" charset="0"/>
              </a:rPr>
              <a:t> </a:t>
            </a:r>
          </a:p>
        </p:txBody>
      </p:sp>
      <p:sp>
        <p:nvSpPr>
          <p:cNvPr id="16" name="CuadroTexto 15"/>
          <p:cNvSpPr txBox="1"/>
          <p:nvPr/>
        </p:nvSpPr>
        <p:spPr>
          <a:xfrm>
            <a:off x="441179" y="2845721"/>
            <a:ext cx="11341099" cy="2062103"/>
          </a:xfrm>
          <a:prstGeom prst="rect">
            <a:avLst/>
          </a:prstGeom>
          <a:noFill/>
        </p:spPr>
        <p:txBody>
          <a:bodyPr wrap="square" rtlCol="0">
            <a:spAutoFit/>
          </a:bodyPr>
          <a:lstStyle/>
          <a:p>
            <a:pPr marL="342900" indent="-342900" algn="just">
              <a:buFont typeface="Arial" panose="020B0604020202020204" pitchFamily="34" charset="0"/>
              <a:buChar char="•"/>
            </a:pPr>
            <a:r>
              <a:rPr lang="es-MX" sz="3200" dirty="0">
                <a:solidFill>
                  <a:schemeClr val="bg1"/>
                </a:solidFill>
                <a:latin typeface="Atami Bold" panose="00000500000000000000" pitchFamily="50" charset="0"/>
              </a:rPr>
              <a:t>PRESTACIÓN DE SERVICIOS DE SALUD</a:t>
            </a:r>
          </a:p>
          <a:p>
            <a:pPr marL="342900" indent="-342900" algn="just">
              <a:buFont typeface="Arial" panose="020B0604020202020204" pitchFamily="34" charset="0"/>
              <a:buChar char="•"/>
            </a:pPr>
            <a:r>
              <a:rPr lang="es-MX" sz="3200" dirty="0">
                <a:solidFill>
                  <a:schemeClr val="bg1"/>
                </a:solidFill>
                <a:latin typeface="Atami Bold" panose="00000500000000000000" pitchFamily="50" charset="0"/>
              </a:rPr>
              <a:t>CONTRATACIÓN</a:t>
            </a:r>
          </a:p>
          <a:p>
            <a:pPr marL="342900" indent="-342900" algn="just">
              <a:buFont typeface="Arial" panose="020B0604020202020204" pitchFamily="34" charset="0"/>
              <a:buChar char="•"/>
            </a:pPr>
            <a:r>
              <a:rPr lang="es-MX" sz="3200" dirty="0">
                <a:solidFill>
                  <a:schemeClr val="bg1"/>
                </a:solidFill>
                <a:latin typeface="Atami Bold" panose="00000500000000000000" pitchFamily="50" charset="0"/>
              </a:rPr>
              <a:t>ASPECTOS FINANCIEROS</a:t>
            </a:r>
          </a:p>
          <a:p>
            <a:pPr marL="342900" indent="-342900" algn="just">
              <a:buFont typeface="Arial" panose="020B0604020202020204" pitchFamily="34" charset="0"/>
              <a:buChar char="•"/>
            </a:pPr>
            <a:r>
              <a:rPr lang="es-MX" sz="3200" dirty="0">
                <a:solidFill>
                  <a:schemeClr val="bg1"/>
                </a:solidFill>
                <a:latin typeface="Atami Bold" panose="00000500000000000000" pitchFamily="50" charset="0"/>
              </a:rPr>
              <a:t>SATISFACCIÓN DE USUARIOS</a:t>
            </a:r>
            <a:endParaRPr lang="es-CO" sz="3200" dirty="0">
              <a:solidFill>
                <a:schemeClr val="bg1"/>
              </a:solidFill>
              <a:latin typeface="Atami Bold" panose="00000500000000000000" pitchFamily="50" charset="0"/>
            </a:endParaRPr>
          </a:p>
        </p:txBody>
      </p:sp>
      <p:sp>
        <p:nvSpPr>
          <p:cNvPr id="18" name="CuadroTexto 17"/>
          <p:cNvSpPr txBox="1"/>
          <p:nvPr/>
        </p:nvSpPr>
        <p:spPr>
          <a:xfrm>
            <a:off x="865756" y="-862552"/>
            <a:ext cx="3770641"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INTRODUCCIÓN</a:t>
            </a:r>
            <a:r>
              <a:rPr lang="es-MX" sz="11500" b="1" dirty="0">
                <a:solidFill>
                  <a:schemeClr val="bg1"/>
                </a:solidFill>
                <a:latin typeface="Atami Bold" panose="00000500000000000000" pitchFamily="50" charset="0"/>
              </a:rPr>
              <a:t> </a:t>
            </a:r>
          </a:p>
        </p:txBody>
      </p:sp>
      <p:pic>
        <p:nvPicPr>
          <p:cNvPr id="17" name="Imagen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pic>
        <p:nvPicPr>
          <p:cNvPr id="19" name="Imagen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3170" y="4618189"/>
            <a:ext cx="1875793" cy="1875793"/>
          </a:xfrm>
          <a:prstGeom prst="rect">
            <a:avLst/>
          </a:prstGeom>
        </p:spPr>
      </p:pic>
    </p:spTree>
    <p:extLst>
      <p:ext uri="{BB962C8B-B14F-4D97-AF65-F5344CB8AC3E}">
        <p14:creationId xmlns:p14="http://schemas.microsoft.com/office/powerpoint/2010/main" val="1844820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pic>
        <p:nvPicPr>
          <p:cNvPr id="2" name="Imagen 1"/>
          <p:cNvPicPr>
            <a:picLocks noChangeAspect="1"/>
          </p:cNvPicPr>
          <p:nvPr/>
        </p:nvPicPr>
        <p:blipFill rotWithShape="1">
          <a:blip r:embed="rId4"/>
          <a:srcRect l="27917" t="30926" r="36979" b="28148"/>
          <a:stretch/>
        </p:blipFill>
        <p:spPr>
          <a:xfrm>
            <a:off x="-21238" y="923962"/>
            <a:ext cx="6073258" cy="5026025"/>
          </a:xfrm>
          <a:prstGeom prst="rect">
            <a:avLst/>
          </a:prstGeom>
        </p:spPr>
      </p:pic>
      <p:sp>
        <p:nvSpPr>
          <p:cNvPr id="12" name="Terminador 11"/>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5" name="Imagen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16" name="Imagen 15"/>
          <p:cNvPicPr>
            <a:picLocks noChangeAspect="1"/>
          </p:cNvPicPr>
          <p:nvPr/>
        </p:nvPicPr>
        <p:blipFill rotWithShape="1">
          <a:blip r:embed="rId7"/>
          <a:srcRect l="27917" t="25371" r="36875" b="34259"/>
          <a:stretch/>
        </p:blipFill>
        <p:spPr>
          <a:xfrm>
            <a:off x="6129632" y="923962"/>
            <a:ext cx="6083605" cy="5026025"/>
          </a:xfrm>
          <a:prstGeom prst="rect">
            <a:avLst/>
          </a:prstGeom>
        </p:spPr>
      </p:pic>
    </p:spTree>
    <p:extLst>
      <p:ext uri="{BB962C8B-B14F-4D97-AF65-F5344CB8AC3E}">
        <p14:creationId xmlns:p14="http://schemas.microsoft.com/office/powerpoint/2010/main" val="935933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pic>
        <p:nvPicPr>
          <p:cNvPr id="3" name="Imagen 2"/>
          <p:cNvPicPr>
            <a:picLocks noChangeAspect="1"/>
          </p:cNvPicPr>
          <p:nvPr/>
        </p:nvPicPr>
        <p:blipFill rotWithShape="1">
          <a:blip r:embed="rId4"/>
          <a:srcRect l="27813" t="37408" r="36667" b="21481"/>
          <a:stretch/>
        </p:blipFill>
        <p:spPr>
          <a:xfrm>
            <a:off x="2269129" y="829004"/>
            <a:ext cx="7987369" cy="5199989"/>
          </a:xfrm>
          <a:prstGeom prst="rect">
            <a:avLst/>
          </a:prstGeom>
        </p:spPr>
      </p:pic>
      <p:sp>
        <p:nvSpPr>
          <p:cNvPr id="12" name="Terminador 11"/>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5" name="Imagen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16" name="CuadroTexto 15"/>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spTree>
    <p:extLst>
      <p:ext uri="{BB962C8B-B14F-4D97-AF65-F5344CB8AC3E}">
        <p14:creationId xmlns:p14="http://schemas.microsoft.com/office/powerpoint/2010/main" val="277877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242559" y="876124"/>
            <a:ext cx="10627874" cy="1077218"/>
          </a:xfrm>
          <a:prstGeom prst="rect">
            <a:avLst/>
          </a:prstGeom>
          <a:noFill/>
        </p:spPr>
        <p:txBody>
          <a:bodyPr wrap="square" rtlCol="0">
            <a:spAutoFit/>
          </a:bodyPr>
          <a:lstStyle/>
          <a:p>
            <a:r>
              <a:rPr lang="es-MX" sz="3200" b="1" dirty="0">
                <a:solidFill>
                  <a:schemeClr val="bg1"/>
                </a:solidFill>
                <a:latin typeface="Atami Bold" panose="00000500000000000000" pitchFamily="50" charset="0"/>
              </a:rPr>
              <a:t>ACTIVIDADES DE PROMOCIÓN Y PREVENCIÓN DESARROLLADAS DURANTE LA VIGENCIA</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3" name="Rectángulo 2"/>
          <p:cNvSpPr/>
          <p:nvPr/>
        </p:nvSpPr>
        <p:spPr>
          <a:xfrm>
            <a:off x="6973652" y="3428999"/>
            <a:ext cx="6096000" cy="369332"/>
          </a:xfrm>
          <a:prstGeom prst="rect">
            <a:avLst/>
          </a:prstGeom>
        </p:spPr>
        <p:txBody>
          <a:bodyPr>
            <a:spAutoFit/>
          </a:bodyPr>
          <a:lstStyle/>
          <a:p>
            <a:pPr algn="ctr"/>
            <a:r>
              <a:rPr lang="es-CO" dirty="0">
                <a:solidFill>
                  <a:schemeClr val="bg1"/>
                </a:solidFill>
                <a:latin typeface="Atami Bold" panose="00000500000000000000" pitchFamily="50" charset="0"/>
              </a:rPr>
              <a:t> </a:t>
            </a:r>
          </a:p>
        </p:txBody>
      </p:sp>
      <p:sp>
        <p:nvSpPr>
          <p:cNvPr id="2" name="Rectángulo 1"/>
          <p:cNvSpPr/>
          <p:nvPr/>
        </p:nvSpPr>
        <p:spPr>
          <a:xfrm>
            <a:off x="-1" y="2835080"/>
            <a:ext cx="9931401" cy="3077767"/>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a:p>
        </p:txBody>
      </p:sp>
      <p:sp>
        <p:nvSpPr>
          <p:cNvPr id="16" name="Rectángulo 15"/>
          <p:cNvSpPr/>
          <p:nvPr/>
        </p:nvSpPr>
        <p:spPr>
          <a:xfrm>
            <a:off x="251785" y="1889857"/>
            <a:ext cx="11033108" cy="4062651"/>
          </a:xfrm>
          <a:prstGeom prst="rect">
            <a:avLst/>
          </a:prstGeom>
        </p:spPr>
        <p:txBody>
          <a:bodyPr wrap="square">
            <a:spAutoFit/>
          </a:bodyPr>
          <a:lstStyle/>
          <a:p>
            <a:r>
              <a:rPr lang="es-MX" sz="2000" dirty="0">
                <a:solidFill>
                  <a:schemeClr val="bg1"/>
                </a:solidFill>
                <a:latin typeface="Atami Bold" panose="00000500000000000000" pitchFamily="50" charset="0"/>
              </a:rPr>
              <a:t>Durante la vigencia 2020 la ESE CEMINSA realizó diversas conmemoraciones que buscan sensibilizar a la población urbana y rural del municipio de Sabanalarga acerca de temas relacionados en cuestiones de interés como son: </a:t>
            </a:r>
          </a:p>
          <a:p>
            <a:r>
              <a:rPr lang="es-MX" dirty="0">
                <a:solidFill>
                  <a:schemeClr val="bg1"/>
                </a:solidFill>
                <a:latin typeface="Atami Bold" panose="00000500000000000000" pitchFamily="50" charset="0"/>
              </a:rPr>
              <a:t>• Conmemoración del día mundial para la prevención del suicidio (10 de septiembre)</a:t>
            </a:r>
          </a:p>
          <a:p>
            <a:r>
              <a:rPr lang="es-MX" dirty="0">
                <a:solidFill>
                  <a:schemeClr val="bg1"/>
                </a:solidFill>
                <a:latin typeface="Atami Bold" panose="00000500000000000000" pitchFamily="50" charset="0"/>
              </a:rPr>
              <a:t>• Celebración de la Semana Andina para la prevención de embarazo en adolescentes </a:t>
            </a:r>
          </a:p>
          <a:p>
            <a:r>
              <a:rPr lang="es-MX" dirty="0">
                <a:solidFill>
                  <a:schemeClr val="bg1"/>
                </a:solidFill>
                <a:latin typeface="Atami Bold" panose="00000500000000000000" pitchFamily="50" charset="0"/>
              </a:rPr>
              <a:t>(Del 21 al 26 de Septiembre)</a:t>
            </a:r>
          </a:p>
          <a:p>
            <a:r>
              <a:rPr lang="es-MX" dirty="0">
                <a:solidFill>
                  <a:schemeClr val="bg1"/>
                </a:solidFill>
                <a:latin typeface="Atami Bold" panose="00000500000000000000" pitchFamily="50" charset="0"/>
              </a:rPr>
              <a:t>• Celebración de la semana de estilos de vida y hábitos saludables (Del 21 al 26 de </a:t>
            </a:r>
          </a:p>
          <a:p>
            <a:r>
              <a:rPr lang="es-MX" dirty="0">
                <a:solidFill>
                  <a:schemeClr val="bg1"/>
                </a:solidFill>
                <a:latin typeface="Atami Bold" panose="00000500000000000000" pitchFamily="50" charset="0"/>
              </a:rPr>
              <a:t>Septiembre)</a:t>
            </a:r>
          </a:p>
          <a:p>
            <a:r>
              <a:rPr lang="es-MX" dirty="0">
                <a:solidFill>
                  <a:schemeClr val="bg1"/>
                </a:solidFill>
                <a:latin typeface="Atami Bold" panose="00000500000000000000" pitchFamily="50" charset="0"/>
              </a:rPr>
              <a:t>• Día mundial del corazón (25 de Septiembre)</a:t>
            </a:r>
          </a:p>
          <a:p>
            <a:r>
              <a:rPr lang="es-MX" dirty="0">
                <a:solidFill>
                  <a:schemeClr val="bg1"/>
                </a:solidFill>
                <a:latin typeface="Atami Bold" panose="00000500000000000000" pitchFamily="50" charset="0"/>
              </a:rPr>
              <a:t>• Día internacional del cáncer de mama (19 de octubre)</a:t>
            </a:r>
          </a:p>
          <a:p>
            <a:r>
              <a:rPr lang="es-MX" dirty="0">
                <a:solidFill>
                  <a:schemeClr val="bg1"/>
                </a:solidFill>
                <a:latin typeface="Atami Bold" panose="00000500000000000000" pitchFamily="50" charset="0"/>
              </a:rPr>
              <a:t>• Día mundial de la diabetes (14 de Noviembre)</a:t>
            </a:r>
          </a:p>
          <a:p>
            <a:r>
              <a:rPr lang="es-MX" dirty="0">
                <a:solidFill>
                  <a:schemeClr val="bg1"/>
                </a:solidFill>
                <a:latin typeface="Atami Bold" panose="00000500000000000000" pitchFamily="50" charset="0"/>
              </a:rPr>
              <a:t>• Día internacional del VIH /SIDA (1 de Diciembre)</a:t>
            </a:r>
          </a:p>
          <a:p>
            <a:r>
              <a:rPr lang="es-MX" dirty="0">
                <a:solidFill>
                  <a:schemeClr val="bg1"/>
                </a:solidFill>
                <a:latin typeface="Atami Bold" panose="00000500000000000000" pitchFamily="50" charset="0"/>
              </a:rPr>
              <a:t>• Día internacional de la discapacidad (3 de Diciembre)</a:t>
            </a:r>
          </a:p>
          <a:p>
            <a:r>
              <a:rPr lang="es-MX" dirty="0">
                <a:solidFill>
                  <a:schemeClr val="bg1"/>
                </a:solidFill>
                <a:latin typeface="Atami Bold" panose="00000500000000000000" pitchFamily="50" charset="0"/>
              </a:rPr>
              <a:t>• Celebración de la semana mundial de la lactancia materna</a:t>
            </a:r>
            <a:endParaRPr lang="es-CO" dirty="0">
              <a:solidFill>
                <a:schemeClr val="bg1"/>
              </a:solidFill>
              <a:latin typeface="Atami Bold" panose="00000500000000000000" pitchFamily="50" charset="0"/>
            </a:endParaRPr>
          </a:p>
        </p:txBody>
      </p:sp>
      <p:sp>
        <p:nvSpPr>
          <p:cNvPr id="17" name="Terminador 16"/>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3898891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duotone>
              <a:prstClr val="black"/>
              <a:srgbClr val="FFFF00">
                <a:tint val="45000"/>
                <a:satMod val="400000"/>
              </a:srgbClr>
            </a:duotone>
            <a:extLst>
              <a:ext uri="{28A0092B-C50C-407E-A947-70E740481C1C}">
                <a14:useLocalDpi xmlns:a14="http://schemas.microsoft.com/office/drawing/2010/main" val="0"/>
              </a:ext>
            </a:extLst>
          </a:blip>
          <a:srcRect l="31131" t="-3619" r="141" b="15540"/>
          <a:stretch/>
        </p:blipFill>
        <p:spPr>
          <a:xfrm>
            <a:off x="-55529" y="-330200"/>
            <a:ext cx="12420600" cy="7416800"/>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pic>
        <p:nvPicPr>
          <p:cNvPr id="21" name="Imagen 20"/>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94376" y="202018"/>
            <a:ext cx="15698293" cy="9004300"/>
          </a:xfrm>
          <a:prstGeom prst="rect">
            <a:avLst/>
          </a:prstGeom>
        </p:spPr>
      </p:pic>
      <p:sp>
        <p:nvSpPr>
          <p:cNvPr id="14" name="CuadroTexto 13"/>
          <p:cNvSpPr txBox="1"/>
          <p:nvPr/>
        </p:nvSpPr>
        <p:spPr>
          <a:xfrm>
            <a:off x="337875" y="202018"/>
            <a:ext cx="10742942" cy="2062103"/>
          </a:xfrm>
          <a:prstGeom prst="rect">
            <a:avLst/>
          </a:prstGeom>
          <a:noFill/>
        </p:spPr>
        <p:txBody>
          <a:bodyPr wrap="square" rtlCol="0">
            <a:spAutoFit/>
          </a:bodyPr>
          <a:lstStyle/>
          <a:p>
            <a:r>
              <a:rPr lang="es-MX" sz="3200" b="1" dirty="0">
                <a:solidFill>
                  <a:schemeClr val="bg1"/>
                </a:solidFill>
                <a:latin typeface="Atami Bold" panose="00000500000000000000" pitchFamily="50" charset="0"/>
              </a:rPr>
              <a:t>CONMEMORACIÓN DEL DÍA MUNDIAL DEL NO SUICIDIO MEDIANTE REALIZACIÓN MENSAJES ALUSIVOS POR LOS ESTUDIANTES POR MEDIOS DE PLATAFORMAS DIGITALES</a:t>
            </a:r>
          </a:p>
        </p:txBody>
      </p:sp>
      <p:pic>
        <p:nvPicPr>
          <p:cNvPr id="2" name="Imagen 1"/>
          <p:cNvPicPr>
            <a:picLocks noChangeAspect="1"/>
          </p:cNvPicPr>
          <p:nvPr/>
        </p:nvPicPr>
        <p:blipFill rotWithShape="1">
          <a:blip r:embed="rId6"/>
          <a:srcRect l="28408" t="41481" r="27113" b="23889"/>
          <a:stretch/>
        </p:blipFill>
        <p:spPr>
          <a:xfrm>
            <a:off x="2647145" y="2382149"/>
            <a:ext cx="9047134" cy="3962094"/>
          </a:xfrm>
          <a:prstGeom prst="rect">
            <a:avLst/>
          </a:prstGeom>
        </p:spPr>
      </p:pic>
      <p:sp>
        <p:nvSpPr>
          <p:cNvPr id="18" name="Terminador 17"/>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9" name="Imagen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20" name="Imagen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Tree>
    <p:extLst>
      <p:ext uri="{BB962C8B-B14F-4D97-AF65-F5344CB8AC3E}">
        <p14:creationId xmlns:p14="http://schemas.microsoft.com/office/powerpoint/2010/main" val="1511030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pic>
        <p:nvPicPr>
          <p:cNvPr id="22" name="Imagen 2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53147" y="-1052096"/>
            <a:ext cx="15698293" cy="9004300"/>
          </a:xfrm>
          <a:prstGeom prst="rect">
            <a:avLst/>
          </a:prstGeom>
        </p:spPr>
      </p:pic>
      <p:sp>
        <p:nvSpPr>
          <p:cNvPr id="14" name="CuadroTexto 13"/>
          <p:cNvSpPr txBox="1"/>
          <p:nvPr/>
        </p:nvSpPr>
        <p:spPr>
          <a:xfrm>
            <a:off x="149100" y="169130"/>
            <a:ext cx="10455400" cy="1323439"/>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CONMEMORACIÓN DE LA SEMANA ANDINA EN ARTICULACIÓN CON LOS SERVICIOS AMIGABLES, PLATAFORMA JUVENIL DEL MUNICIPIO INCENTIVANDO ESTRATEGIAS DE EDUCACIÓN EN LOS JÓVENES DEL MUNICIPIO</a:t>
            </a:r>
          </a:p>
        </p:txBody>
      </p:sp>
      <p:pic>
        <p:nvPicPr>
          <p:cNvPr id="3" name="Imagen 2"/>
          <p:cNvPicPr>
            <a:picLocks noChangeAspect="1"/>
          </p:cNvPicPr>
          <p:nvPr/>
        </p:nvPicPr>
        <p:blipFill rotWithShape="1">
          <a:blip r:embed="rId6"/>
          <a:srcRect l="25729" t="40000" r="27396" b="29445"/>
          <a:stretch/>
        </p:blipFill>
        <p:spPr>
          <a:xfrm>
            <a:off x="105980" y="1595206"/>
            <a:ext cx="7690315" cy="2819782"/>
          </a:xfrm>
          <a:prstGeom prst="rect">
            <a:avLst/>
          </a:prstGeom>
        </p:spPr>
      </p:pic>
      <p:sp>
        <p:nvSpPr>
          <p:cNvPr id="16" name="Terminador 15"/>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8" name="Imagen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2" name="Rectángulo 1"/>
          <p:cNvSpPr/>
          <p:nvPr/>
        </p:nvSpPr>
        <p:spPr>
          <a:xfrm>
            <a:off x="2036846" y="4861603"/>
            <a:ext cx="3828584" cy="1200329"/>
          </a:xfrm>
          <a:prstGeom prst="rect">
            <a:avLst/>
          </a:prstGeom>
        </p:spPr>
        <p:txBody>
          <a:bodyPr wrap="square">
            <a:spAutoFit/>
          </a:bodyPr>
          <a:lstStyle/>
          <a:p>
            <a:r>
              <a:rPr lang="es-MX" sz="2400" b="1" dirty="0">
                <a:solidFill>
                  <a:schemeClr val="bg1"/>
                </a:solidFill>
                <a:latin typeface="Atami Bold" panose="00000500000000000000" pitchFamily="50" charset="0"/>
              </a:rPr>
              <a:t>DÍA INTERNACIONAL DE LA DISCAPACIDAD</a:t>
            </a:r>
          </a:p>
          <a:p>
            <a:r>
              <a:rPr lang="es-MX" sz="2400" b="1" dirty="0">
                <a:solidFill>
                  <a:schemeClr val="bg1"/>
                </a:solidFill>
                <a:latin typeface="Atami Bold" panose="00000500000000000000" pitchFamily="50" charset="0"/>
              </a:rPr>
              <a:t> (3 DE DICIEMBRE)</a:t>
            </a:r>
          </a:p>
        </p:txBody>
      </p:sp>
      <p:pic>
        <p:nvPicPr>
          <p:cNvPr id="21" name="Imagen 20"/>
          <p:cNvPicPr>
            <a:picLocks noChangeAspect="1"/>
          </p:cNvPicPr>
          <p:nvPr/>
        </p:nvPicPr>
        <p:blipFill rotWithShape="1">
          <a:blip r:embed="rId9"/>
          <a:srcRect l="28229" t="33148" r="29166" b="31481"/>
          <a:stretch/>
        </p:blipFill>
        <p:spPr>
          <a:xfrm>
            <a:off x="6096000" y="3956898"/>
            <a:ext cx="5952502" cy="2779775"/>
          </a:xfrm>
          <a:prstGeom prst="rect">
            <a:avLst/>
          </a:prstGeom>
        </p:spPr>
      </p:pic>
    </p:spTree>
    <p:extLst>
      <p:ext uri="{BB962C8B-B14F-4D97-AF65-F5344CB8AC3E}">
        <p14:creationId xmlns:p14="http://schemas.microsoft.com/office/powerpoint/2010/main" val="3047289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duotone>
              <a:prstClr val="black"/>
              <a:srgbClr val="FFFF00">
                <a:tint val="45000"/>
                <a:satMod val="400000"/>
              </a:srgbClr>
            </a:duotone>
            <a:extLst>
              <a:ext uri="{28A0092B-C50C-407E-A947-70E740481C1C}">
                <a14:useLocalDpi xmlns:a14="http://schemas.microsoft.com/office/drawing/2010/main" val="0"/>
              </a:ext>
            </a:extLst>
          </a:blip>
          <a:srcRect l="31131" t="-3619" r="141" b="15540"/>
          <a:stretch/>
        </p:blipFill>
        <p:spPr>
          <a:xfrm>
            <a:off x="-55529" y="-330200"/>
            <a:ext cx="12420600" cy="7416800"/>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20" name="Imagen 19"/>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39087" y="-1642037"/>
            <a:ext cx="15698293" cy="9004300"/>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pic>
        <p:nvPicPr>
          <p:cNvPr id="2" name="Imagen 1"/>
          <p:cNvPicPr>
            <a:picLocks noChangeAspect="1"/>
          </p:cNvPicPr>
          <p:nvPr/>
        </p:nvPicPr>
        <p:blipFill rotWithShape="1">
          <a:blip r:embed="rId6"/>
          <a:srcRect l="26563" t="41667" r="27708" b="28333"/>
          <a:stretch/>
        </p:blipFill>
        <p:spPr>
          <a:xfrm>
            <a:off x="221828" y="1363787"/>
            <a:ext cx="7661421" cy="2827221"/>
          </a:xfrm>
          <a:prstGeom prst="rect">
            <a:avLst/>
          </a:prstGeom>
        </p:spPr>
      </p:pic>
      <p:sp>
        <p:nvSpPr>
          <p:cNvPr id="14" name="CuadroTexto 13"/>
          <p:cNvSpPr txBox="1"/>
          <p:nvPr/>
        </p:nvSpPr>
        <p:spPr>
          <a:xfrm>
            <a:off x="221828" y="40348"/>
            <a:ext cx="9866840" cy="1323439"/>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CELEBRACIÓN Y CONMEMORACIÓN DE LA SEMANA MUNDIAL DE ESTILOS DE VIDA SALUDABLE INCENTIVANDO A LA PRÁCTICA DE HÁBITOS SALUDABLES Y ACTIVIDAD FÍSICA EN CALLES DEL MUNICIPIO DE SABANALARGA</a:t>
            </a:r>
          </a:p>
        </p:txBody>
      </p:sp>
      <p:sp>
        <p:nvSpPr>
          <p:cNvPr id="15" name="CuadroTexto 14"/>
          <p:cNvSpPr txBox="1"/>
          <p:nvPr/>
        </p:nvSpPr>
        <p:spPr>
          <a:xfrm>
            <a:off x="201075" y="4302067"/>
            <a:ext cx="5608985" cy="1631216"/>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ACTIVIDADES LÚDICAS PEDAGÓGICAS PARA LA CONMEMORACIÓN DEL DÍA MUNDIAL DEL CÁNCER DE MAMA (19 DE OCTUBRE) A TRAVÉS DE MEDIOS DE TELECOMUNICACIONES</a:t>
            </a:r>
          </a:p>
        </p:txBody>
      </p:sp>
      <p:pic>
        <p:nvPicPr>
          <p:cNvPr id="16" name="Imagen 15"/>
          <p:cNvPicPr>
            <a:picLocks noChangeAspect="1"/>
          </p:cNvPicPr>
          <p:nvPr/>
        </p:nvPicPr>
        <p:blipFill rotWithShape="1">
          <a:blip r:embed="rId7"/>
          <a:srcRect l="27187" t="42778" r="27812" b="23148"/>
          <a:stretch/>
        </p:blipFill>
        <p:spPr>
          <a:xfrm>
            <a:off x="5897688" y="4294627"/>
            <a:ext cx="6379755" cy="2717303"/>
          </a:xfrm>
          <a:prstGeom prst="rect">
            <a:avLst/>
          </a:prstGeom>
        </p:spPr>
      </p:pic>
      <p:sp>
        <p:nvSpPr>
          <p:cNvPr id="17" name="Terminador 16"/>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9" name="Imagen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Tree>
    <p:extLst>
      <p:ext uri="{BB962C8B-B14F-4D97-AF65-F5344CB8AC3E}">
        <p14:creationId xmlns:p14="http://schemas.microsoft.com/office/powerpoint/2010/main" val="1794244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441179"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401" y="6037364"/>
            <a:ext cx="718812" cy="71881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2459" y="5912847"/>
            <a:ext cx="967846" cy="967846"/>
          </a:xfrm>
          <a:prstGeom prst="rect">
            <a:avLst/>
          </a:prstGeom>
        </p:spPr>
      </p:pic>
      <p:sp>
        <p:nvSpPr>
          <p:cNvPr id="14" name="CuadroTexto 13"/>
          <p:cNvSpPr txBox="1"/>
          <p:nvPr/>
        </p:nvSpPr>
        <p:spPr>
          <a:xfrm>
            <a:off x="-2136122" y="203706"/>
            <a:ext cx="12197025" cy="954107"/>
          </a:xfrm>
          <a:prstGeom prst="rect">
            <a:avLst/>
          </a:prstGeom>
          <a:noFill/>
        </p:spPr>
        <p:txBody>
          <a:bodyPr wrap="square" rtlCol="0">
            <a:spAutoFit/>
          </a:bodyPr>
          <a:lstStyle/>
          <a:p>
            <a:pPr algn="r"/>
            <a:r>
              <a:rPr lang="es-MX" sz="2800" b="1" dirty="0">
                <a:solidFill>
                  <a:schemeClr val="bg1"/>
                </a:solidFill>
                <a:latin typeface="Atami Bold" panose="00000500000000000000" pitchFamily="50" charset="0"/>
              </a:rPr>
              <a:t>ACTIVIDADES DE CONCIENTIZACIÓN EN EL </a:t>
            </a:r>
          </a:p>
          <a:p>
            <a:pPr algn="r"/>
            <a:r>
              <a:rPr lang="es-MX" sz="2800" b="1" dirty="0">
                <a:solidFill>
                  <a:schemeClr val="bg1"/>
                </a:solidFill>
                <a:latin typeface="Atami Bold" panose="00000500000000000000" pitchFamily="50" charset="0"/>
              </a:rPr>
              <a:t>DÍA INTERNACIONAL DEL VIH – SIDA</a:t>
            </a:r>
          </a:p>
        </p:txBody>
      </p:sp>
      <p:pic>
        <p:nvPicPr>
          <p:cNvPr id="18" name="Imagen 17"/>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75261" y="-1943161"/>
            <a:ext cx="15698293" cy="9004300"/>
          </a:xfrm>
          <a:prstGeom prst="rect">
            <a:avLst/>
          </a:prstGeom>
        </p:spPr>
      </p:pic>
      <p:pic>
        <p:nvPicPr>
          <p:cNvPr id="2" name="Imagen 1"/>
          <p:cNvPicPr>
            <a:picLocks noChangeAspect="1"/>
          </p:cNvPicPr>
          <p:nvPr/>
        </p:nvPicPr>
        <p:blipFill rotWithShape="1">
          <a:blip r:embed="rId8"/>
          <a:srcRect l="26875" t="37592" r="26667" b="33889"/>
          <a:stretch/>
        </p:blipFill>
        <p:spPr>
          <a:xfrm>
            <a:off x="237745" y="1220072"/>
            <a:ext cx="7755285" cy="2677834"/>
          </a:xfrm>
          <a:prstGeom prst="rect">
            <a:avLst/>
          </a:prstGeom>
        </p:spPr>
      </p:pic>
      <p:sp>
        <p:nvSpPr>
          <p:cNvPr id="16" name="CuadroTexto 15"/>
          <p:cNvSpPr txBox="1"/>
          <p:nvPr/>
        </p:nvSpPr>
        <p:spPr>
          <a:xfrm>
            <a:off x="783415" y="3972448"/>
            <a:ext cx="5390471" cy="1815882"/>
          </a:xfrm>
          <a:prstGeom prst="rect">
            <a:avLst/>
          </a:prstGeom>
          <a:noFill/>
        </p:spPr>
        <p:txBody>
          <a:bodyPr wrap="square" rtlCol="0">
            <a:spAutoFit/>
          </a:bodyPr>
          <a:lstStyle/>
          <a:p>
            <a:r>
              <a:rPr lang="es-MX" sz="2800" b="1" dirty="0">
                <a:solidFill>
                  <a:schemeClr val="bg1"/>
                </a:solidFill>
                <a:latin typeface="Atami Bold" panose="00000500000000000000" pitchFamily="50" charset="0"/>
              </a:rPr>
              <a:t>CELEBRACIÓN Y CONMEMORACIÓN DEL DÍA </a:t>
            </a:r>
          </a:p>
          <a:p>
            <a:r>
              <a:rPr lang="es-MX" sz="2800" b="1" dirty="0">
                <a:solidFill>
                  <a:schemeClr val="bg1"/>
                </a:solidFill>
                <a:latin typeface="Atami Bold" panose="00000500000000000000" pitchFamily="50" charset="0"/>
              </a:rPr>
              <a:t>MUNDIAL DEL CORAZÓN - 25 DE SEPTIEMBRE</a:t>
            </a:r>
          </a:p>
        </p:txBody>
      </p:sp>
      <p:pic>
        <p:nvPicPr>
          <p:cNvPr id="17" name="Imagen 16"/>
          <p:cNvPicPr>
            <a:picLocks noChangeAspect="1"/>
          </p:cNvPicPr>
          <p:nvPr/>
        </p:nvPicPr>
        <p:blipFill rotWithShape="1">
          <a:blip r:embed="rId9"/>
          <a:srcRect l="28438" t="40370" r="30833" b="28149"/>
          <a:stretch/>
        </p:blipFill>
        <p:spPr>
          <a:xfrm>
            <a:off x="6096000" y="4178678"/>
            <a:ext cx="5928246" cy="2577498"/>
          </a:xfrm>
          <a:prstGeom prst="rect">
            <a:avLst/>
          </a:prstGeom>
        </p:spPr>
      </p:pic>
    </p:spTree>
    <p:extLst>
      <p:ext uri="{BB962C8B-B14F-4D97-AF65-F5344CB8AC3E}">
        <p14:creationId xmlns:p14="http://schemas.microsoft.com/office/powerpoint/2010/main" val="121386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duotone>
              <a:prstClr val="black"/>
              <a:srgbClr val="FFFF00">
                <a:tint val="45000"/>
                <a:satMod val="400000"/>
              </a:srgbClr>
            </a:duotone>
            <a:extLst>
              <a:ext uri="{28A0092B-C50C-407E-A947-70E740481C1C}">
                <a14:useLocalDpi xmlns:a14="http://schemas.microsoft.com/office/drawing/2010/main" val="0"/>
              </a:ext>
            </a:extLst>
          </a:blip>
          <a:srcRect l="31131" t="-3619" r="141" b="15540"/>
          <a:stretch/>
        </p:blipFill>
        <p:spPr>
          <a:xfrm>
            <a:off x="-55529" y="-330200"/>
            <a:ext cx="12420600" cy="7416800"/>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337875" y="202018"/>
            <a:ext cx="10742942" cy="523220"/>
          </a:xfrm>
          <a:prstGeom prst="rect">
            <a:avLst/>
          </a:prstGeom>
          <a:noFill/>
        </p:spPr>
        <p:txBody>
          <a:bodyPr wrap="square" rtlCol="0">
            <a:spAutoFit/>
          </a:bodyPr>
          <a:lstStyle/>
          <a:p>
            <a:r>
              <a:rPr lang="es-MX" sz="2800" b="1">
                <a:solidFill>
                  <a:schemeClr val="bg1"/>
                </a:solidFill>
                <a:latin typeface="Atami Bold" panose="00000500000000000000" pitchFamily="50" charset="0"/>
              </a:rPr>
              <a:t>DÍA MUNDIAL DE LA DIABETES (14 DE NOVIEMBRE)</a:t>
            </a:r>
            <a:endParaRPr lang="es-MX" sz="2800" b="1" dirty="0">
              <a:solidFill>
                <a:schemeClr val="bg1"/>
              </a:solidFill>
              <a:latin typeface="Atami Bold" panose="00000500000000000000" pitchFamily="50" charset="0"/>
            </a:endParaRPr>
          </a:p>
        </p:txBody>
      </p:sp>
      <p:pic>
        <p:nvPicPr>
          <p:cNvPr id="3" name="Imagen 2"/>
          <p:cNvPicPr>
            <a:picLocks noChangeAspect="1"/>
          </p:cNvPicPr>
          <p:nvPr/>
        </p:nvPicPr>
        <p:blipFill rotWithShape="1">
          <a:blip r:embed="rId4"/>
          <a:srcRect l="28230" t="44444" r="31146" b="20741"/>
          <a:stretch/>
        </p:blipFill>
        <p:spPr>
          <a:xfrm>
            <a:off x="203200" y="849755"/>
            <a:ext cx="6223000" cy="2999805"/>
          </a:xfrm>
          <a:prstGeom prst="rect">
            <a:avLst/>
          </a:prstGeom>
        </p:spPr>
      </p:pic>
      <p:sp>
        <p:nvSpPr>
          <p:cNvPr id="5" name="Rectángulo 4"/>
          <p:cNvSpPr/>
          <p:nvPr/>
        </p:nvSpPr>
        <p:spPr>
          <a:xfrm>
            <a:off x="6636191" y="1828426"/>
            <a:ext cx="6096000" cy="1384995"/>
          </a:xfrm>
          <a:prstGeom prst="rect">
            <a:avLst/>
          </a:prstGeom>
        </p:spPr>
        <p:txBody>
          <a:bodyPr>
            <a:spAutoFit/>
          </a:bodyPr>
          <a:lstStyle/>
          <a:p>
            <a:r>
              <a:rPr lang="es-MX" sz="2800" dirty="0">
                <a:solidFill>
                  <a:schemeClr val="bg1"/>
                </a:solidFill>
                <a:latin typeface="Atami Bold" panose="00000500000000000000" pitchFamily="50" charset="0"/>
              </a:rPr>
              <a:t>CELEBRACIÓN DE LA SEMANA MUNDIAL DE LA LACTANCIA MATERNA</a:t>
            </a:r>
            <a:endParaRPr lang="es-CO" sz="2800" dirty="0">
              <a:solidFill>
                <a:schemeClr val="bg1"/>
              </a:solidFill>
              <a:latin typeface="Atami Bold" panose="00000500000000000000" pitchFamily="50" charset="0"/>
            </a:endParaRPr>
          </a:p>
        </p:txBody>
      </p:sp>
      <p:pic>
        <p:nvPicPr>
          <p:cNvPr id="18" name="Imagen 17"/>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94376" y="463628"/>
            <a:ext cx="15698293" cy="9004300"/>
          </a:xfrm>
          <a:prstGeom prst="rect">
            <a:avLst/>
          </a:prstGeom>
        </p:spPr>
      </p:pic>
      <p:pic>
        <p:nvPicPr>
          <p:cNvPr id="9" name="Imagen 8"/>
          <p:cNvPicPr>
            <a:picLocks noChangeAspect="1"/>
          </p:cNvPicPr>
          <p:nvPr/>
        </p:nvPicPr>
        <p:blipFill rotWithShape="1">
          <a:blip r:embed="rId7"/>
          <a:srcRect l="28542" t="38148" r="31354" b="36482"/>
          <a:stretch/>
        </p:blipFill>
        <p:spPr>
          <a:xfrm>
            <a:off x="3779152" y="3937000"/>
            <a:ext cx="8208650" cy="2921000"/>
          </a:xfrm>
          <a:prstGeom prst="rect">
            <a:avLst/>
          </a:prstGeom>
        </p:spPr>
      </p:pic>
      <p:sp>
        <p:nvSpPr>
          <p:cNvPr id="15" name="Terminador 14"/>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6"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7" name="Imagen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Tree>
    <p:extLst>
      <p:ext uri="{BB962C8B-B14F-4D97-AF65-F5344CB8AC3E}">
        <p14:creationId xmlns:p14="http://schemas.microsoft.com/office/powerpoint/2010/main" val="340853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146512" y="6062437"/>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8" y="6039903"/>
            <a:ext cx="718812" cy="71881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18" y="5915386"/>
            <a:ext cx="967846" cy="967846"/>
          </a:xfrm>
          <a:prstGeom prst="rect">
            <a:avLst/>
          </a:prstGeom>
        </p:spPr>
      </p:pic>
      <p:sp>
        <p:nvSpPr>
          <p:cNvPr id="14" name="CuadroTexto 13"/>
          <p:cNvSpPr txBox="1"/>
          <p:nvPr/>
        </p:nvSpPr>
        <p:spPr>
          <a:xfrm>
            <a:off x="163678" y="202018"/>
            <a:ext cx="9427555" cy="1323439"/>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ACTIVIDADES DE SALUD PÚBLICA IMPLEMENTADAS DURANTE LA VIGENCIA, OBJETO DE REPORTE EN EL MARCO DEL PLAN DECENAL DE SALUD PÚBLICA VIGENTE Y SUS VARIACIONES FRENTE A LA VIGENCIA ANTERIOR</a:t>
            </a:r>
          </a:p>
        </p:txBody>
      </p:sp>
      <p:sp>
        <p:nvSpPr>
          <p:cNvPr id="3" name="Rectángulo 2"/>
          <p:cNvSpPr/>
          <p:nvPr/>
        </p:nvSpPr>
        <p:spPr>
          <a:xfrm>
            <a:off x="159451" y="1603394"/>
            <a:ext cx="3976627" cy="4247317"/>
          </a:xfrm>
          <a:prstGeom prst="rect">
            <a:avLst/>
          </a:prstGeom>
        </p:spPr>
        <p:txBody>
          <a:bodyPr wrap="square">
            <a:spAutoFit/>
          </a:bodyPr>
          <a:lstStyle/>
          <a:p>
            <a:pPr algn="just"/>
            <a:r>
              <a:rPr lang="es-MX" dirty="0">
                <a:solidFill>
                  <a:schemeClr val="bg1"/>
                </a:solidFill>
              </a:rPr>
              <a:t>Durante la vigencia 2020 La ESE Centro Materno Infantil de Sabanalarga ejecutó de manera técnica lo pactado en el convenio interadministrativo entre el municipio de Sabanalarga y la ESE CEMINSA y el cumplimiento de las metas establecidas pertinente a la ejecución de las acciones de promoción de la salud, calidad de vida y prevención de los riesgos en salud del plan de acción de salud pública de intervenciones colectivas en la jurisdicción del municipio de Sabanalarga y sus corregimientos vigencia 2020. </a:t>
            </a:r>
            <a:endParaRPr lang="es-CO" dirty="0">
              <a:solidFill>
                <a:schemeClr val="bg1"/>
              </a:solidFill>
            </a:endParaRPr>
          </a:p>
        </p:txBody>
      </p:sp>
      <p:sp>
        <p:nvSpPr>
          <p:cNvPr id="16" name="CuadroTexto 15"/>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graphicFrame>
        <p:nvGraphicFramePr>
          <p:cNvPr id="17" name="Tabla 16"/>
          <p:cNvGraphicFramePr>
            <a:graphicFrameLocks noGrp="1"/>
          </p:cNvGraphicFramePr>
          <p:nvPr>
            <p:extLst>
              <p:ext uri="{D42A27DB-BD31-4B8C-83A1-F6EECF244321}">
                <p14:modId xmlns:p14="http://schemas.microsoft.com/office/powerpoint/2010/main" val="3810789882"/>
              </p:ext>
            </p:extLst>
          </p:nvPr>
        </p:nvGraphicFramePr>
        <p:xfrm>
          <a:off x="4257616" y="1226936"/>
          <a:ext cx="7748642" cy="5108328"/>
        </p:xfrm>
        <a:graphic>
          <a:graphicData uri="http://schemas.openxmlformats.org/drawingml/2006/table">
            <a:tbl>
              <a:tblPr firstRow="1" bandRow="1">
                <a:tableStyleId>{912C8C85-51F0-491E-9774-3900AFEF0FD7}</a:tableStyleId>
              </a:tblPr>
              <a:tblGrid>
                <a:gridCol w="3874321">
                  <a:extLst>
                    <a:ext uri="{9D8B030D-6E8A-4147-A177-3AD203B41FA5}">
                      <a16:colId xmlns:a16="http://schemas.microsoft.com/office/drawing/2014/main" val="20000"/>
                    </a:ext>
                  </a:extLst>
                </a:gridCol>
                <a:gridCol w="3874321">
                  <a:extLst>
                    <a:ext uri="{9D8B030D-6E8A-4147-A177-3AD203B41FA5}">
                      <a16:colId xmlns:a16="http://schemas.microsoft.com/office/drawing/2014/main" val="20001"/>
                    </a:ext>
                  </a:extLst>
                </a:gridCol>
              </a:tblGrid>
              <a:tr h="311288">
                <a:tc>
                  <a:txBody>
                    <a:bodyPr/>
                    <a:lstStyle/>
                    <a:p>
                      <a:pPr algn="ctr"/>
                      <a:r>
                        <a:rPr lang="es-MX" sz="2400" dirty="0">
                          <a:solidFill>
                            <a:schemeClr val="bg1"/>
                          </a:solidFill>
                          <a:latin typeface="Atami Bold" panose="00000500000000000000" pitchFamily="50" charset="0"/>
                        </a:rPr>
                        <a:t>DIMENSIONES</a:t>
                      </a:r>
                      <a:endParaRPr lang="es-CO" sz="2400" dirty="0">
                        <a:solidFill>
                          <a:schemeClr val="bg1"/>
                        </a:solidFill>
                        <a:latin typeface="Atami Bold" panose="00000500000000000000" pitchFamily="50" charset="0"/>
                      </a:endParaRPr>
                    </a:p>
                  </a:txBody>
                  <a:tcPr>
                    <a:solidFill>
                      <a:schemeClr val="accent6">
                        <a:lumMod val="50000"/>
                      </a:schemeClr>
                    </a:solidFill>
                  </a:tcPr>
                </a:tc>
                <a:tc>
                  <a:txBody>
                    <a:bodyPr/>
                    <a:lstStyle/>
                    <a:p>
                      <a:pPr algn="ctr"/>
                      <a:r>
                        <a:rPr lang="es-MX" sz="2400" dirty="0">
                          <a:solidFill>
                            <a:schemeClr val="bg1"/>
                          </a:solidFill>
                          <a:latin typeface="Atami Bold" panose="00000500000000000000" pitchFamily="50" charset="0"/>
                        </a:rPr>
                        <a:t>N.o D</a:t>
                      </a:r>
                      <a:r>
                        <a:rPr lang="es-MX" sz="2400" baseline="0" dirty="0">
                          <a:solidFill>
                            <a:schemeClr val="bg1"/>
                          </a:solidFill>
                          <a:latin typeface="Atami Bold" panose="00000500000000000000" pitchFamily="50" charset="0"/>
                        </a:rPr>
                        <a:t>E ACTIVIDADES</a:t>
                      </a:r>
                      <a:endParaRPr lang="es-CO" sz="2400" dirty="0">
                        <a:solidFill>
                          <a:schemeClr val="bg1"/>
                        </a:solidFill>
                        <a:latin typeface="Atami Bold" panose="00000500000000000000" pitchFamily="50" charset="0"/>
                      </a:endParaRPr>
                    </a:p>
                  </a:txBody>
                  <a:tcPr>
                    <a:solidFill>
                      <a:schemeClr val="accent6">
                        <a:lumMod val="50000"/>
                      </a:schemeClr>
                    </a:solidFill>
                  </a:tcPr>
                </a:tc>
                <a:extLst>
                  <a:ext uri="{0D108BD9-81ED-4DB2-BD59-A6C34878D82A}">
                    <a16:rowId xmlns:a16="http://schemas.microsoft.com/office/drawing/2014/main" val="10000"/>
                  </a:ext>
                </a:extLst>
              </a:tr>
              <a:tr h="269783">
                <a:tc>
                  <a:txBody>
                    <a:bodyPr/>
                    <a:lstStyle/>
                    <a:p>
                      <a:pPr algn="ctr"/>
                      <a:r>
                        <a:rPr lang="es-CO" sz="1800" dirty="0">
                          <a:solidFill>
                            <a:schemeClr val="bg1"/>
                          </a:solidFill>
                          <a:latin typeface="Atami Bold" panose="00000500000000000000" pitchFamily="50" charset="0"/>
                        </a:rPr>
                        <a:t>Dimensión Ambiental</a:t>
                      </a:r>
                    </a:p>
                  </a:txBody>
                  <a:tcPr/>
                </a:tc>
                <a:tc>
                  <a:txBody>
                    <a:bodyPr/>
                    <a:lstStyle/>
                    <a:p>
                      <a:pPr algn="ctr"/>
                      <a:r>
                        <a:rPr lang="es-MX" sz="2000" dirty="0">
                          <a:solidFill>
                            <a:schemeClr val="bg1"/>
                          </a:solidFill>
                          <a:latin typeface="Atami Bold" panose="00000500000000000000" pitchFamily="50" charset="0"/>
                        </a:rPr>
                        <a:t>32</a:t>
                      </a:r>
                      <a:endParaRPr lang="es-CO" sz="2000" dirty="0">
                        <a:solidFill>
                          <a:schemeClr val="bg1"/>
                        </a:solidFill>
                        <a:latin typeface="Atami Bold" panose="00000500000000000000" pitchFamily="50" charset="0"/>
                      </a:endParaRPr>
                    </a:p>
                  </a:txBody>
                  <a:tcPr/>
                </a:tc>
                <a:extLst>
                  <a:ext uri="{0D108BD9-81ED-4DB2-BD59-A6C34878D82A}">
                    <a16:rowId xmlns:a16="http://schemas.microsoft.com/office/drawing/2014/main" val="10001"/>
                  </a:ext>
                </a:extLst>
              </a:tr>
              <a:tr h="622577">
                <a:tc>
                  <a:txBody>
                    <a:bodyPr/>
                    <a:lstStyle/>
                    <a:p>
                      <a:pPr algn="ctr"/>
                      <a:r>
                        <a:rPr lang="es-MX" sz="1800" dirty="0">
                          <a:solidFill>
                            <a:schemeClr val="bg1"/>
                          </a:solidFill>
                          <a:latin typeface="Atami Bold" panose="00000500000000000000" pitchFamily="50" charset="0"/>
                        </a:rPr>
                        <a:t>Vida saludable y enfermedades </a:t>
                      </a:r>
                    </a:p>
                    <a:p>
                      <a:pPr algn="ctr"/>
                      <a:r>
                        <a:rPr lang="es-MX" sz="1800" dirty="0">
                          <a:solidFill>
                            <a:schemeClr val="bg1"/>
                          </a:solidFill>
                          <a:latin typeface="Atami Bold" panose="00000500000000000000" pitchFamily="50" charset="0"/>
                        </a:rPr>
                        <a:t>transmisibles</a:t>
                      </a:r>
                      <a:endParaRPr lang="es-CO" sz="1800" dirty="0">
                        <a:solidFill>
                          <a:schemeClr val="bg1"/>
                        </a:solidFill>
                        <a:latin typeface="Atami Bold" panose="00000500000000000000" pitchFamily="50" charset="0"/>
                      </a:endParaRPr>
                    </a:p>
                  </a:txBody>
                  <a:tcPr/>
                </a:tc>
                <a:tc>
                  <a:txBody>
                    <a:bodyPr/>
                    <a:lstStyle/>
                    <a:p>
                      <a:pPr algn="ctr"/>
                      <a:r>
                        <a:rPr lang="es-MX" sz="2000" b="1" dirty="0">
                          <a:solidFill>
                            <a:schemeClr val="bg1"/>
                          </a:solidFill>
                          <a:latin typeface="Atami Bold" panose="00000500000000000000" pitchFamily="50" charset="0"/>
                        </a:rPr>
                        <a:t>68</a:t>
                      </a:r>
                      <a:endParaRPr lang="es-CO" sz="20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2"/>
                  </a:ext>
                </a:extLst>
              </a:tr>
              <a:tr h="435804">
                <a:tc>
                  <a:txBody>
                    <a:bodyPr/>
                    <a:lstStyle/>
                    <a:p>
                      <a:pPr algn="ctr"/>
                      <a:r>
                        <a:rPr lang="es-MX" sz="1800" dirty="0">
                          <a:solidFill>
                            <a:schemeClr val="bg1"/>
                          </a:solidFill>
                          <a:latin typeface="Atami Bold" panose="00000500000000000000" pitchFamily="50" charset="0"/>
                        </a:rPr>
                        <a:t>Convivencia social y salud mental </a:t>
                      </a:r>
                      <a:endParaRPr lang="es-CO" sz="1800" dirty="0">
                        <a:solidFill>
                          <a:schemeClr val="bg1"/>
                        </a:solidFill>
                        <a:latin typeface="Atami Bold" panose="00000500000000000000" pitchFamily="50" charset="0"/>
                      </a:endParaRPr>
                    </a:p>
                  </a:txBody>
                  <a:tcPr/>
                </a:tc>
                <a:tc>
                  <a:txBody>
                    <a:bodyPr/>
                    <a:lstStyle/>
                    <a:p>
                      <a:pPr algn="ctr"/>
                      <a:r>
                        <a:rPr lang="es-MX" sz="2000" b="1" dirty="0">
                          <a:solidFill>
                            <a:schemeClr val="bg1"/>
                          </a:solidFill>
                          <a:latin typeface="Atami Bold" panose="00000500000000000000" pitchFamily="50" charset="0"/>
                        </a:rPr>
                        <a:t>29</a:t>
                      </a:r>
                      <a:endParaRPr lang="es-CO" sz="20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3"/>
                  </a:ext>
                </a:extLst>
              </a:tr>
              <a:tr h="622577">
                <a:tc>
                  <a:txBody>
                    <a:bodyPr/>
                    <a:lstStyle/>
                    <a:p>
                      <a:pPr algn="ctr"/>
                      <a:r>
                        <a:rPr lang="es-MX" sz="1800" dirty="0">
                          <a:solidFill>
                            <a:schemeClr val="bg1"/>
                          </a:solidFill>
                          <a:latin typeface="Atami Bold" panose="00000500000000000000" pitchFamily="50" charset="0"/>
                        </a:rPr>
                        <a:t>Sexualidad, derechos sexuales y </a:t>
                      </a:r>
                    </a:p>
                    <a:p>
                      <a:pPr algn="ctr"/>
                      <a:r>
                        <a:rPr lang="es-MX" sz="1800" dirty="0">
                          <a:solidFill>
                            <a:schemeClr val="bg1"/>
                          </a:solidFill>
                          <a:latin typeface="Atami Bold" panose="00000500000000000000" pitchFamily="50" charset="0"/>
                        </a:rPr>
                        <a:t>reproductivos </a:t>
                      </a:r>
                      <a:endParaRPr lang="es-CO" sz="1800" dirty="0">
                        <a:solidFill>
                          <a:schemeClr val="bg1"/>
                        </a:solidFill>
                        <a:latin typeface="Atami Bold" panose="00000500000000000000" pitchFamily="50" charset="0"/>
                      </a:endParaRPr>
                    </a:p>
                  </a:txBody>
                  <a:tcPr/>
                </a:tc>
                <a:tc>
                  <a:txBody>
                    <a:bodyPr/>
                    <a:lstStyle/>
                    <a:p>
                      <a:pPr algn="ctr"/>
                      <a:r>
                        <a:rPr lang="es-MX" sz="2000" b="1" dirty="0">
                          <a:solidFill>
                            <a:schemeClr val="bg1"/>
                          </a:solidFill>
                          <a:latin typeface="Atami Bold" panose="00000500000000000000" pitchFamily="50" charset="0"/>
                        </a:rPr>
                        <a:t>45</a:t>
                      </a:r>
                      <a:endParaRPr lang="es-CO" sz="20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4"/>
                  </a:ext>
                </a:extLst>
              </a:tr>
              <a:tr h="622577">
                <a:tc>
                  <a:txBody>
                    <a:bodyPr/>
                    <a:lstStyle/>
                    <a:p>
                      <a:pPr algn="ctr"/>
                      <a:r>
                        <a:rPr lang="es-MX" sz="1800" dirty="0">
                          <a:solidFill>
                            <a:schemeClr val="bg1"/>
                          </a:solidFill>
                          <a:latin typeface="Atami Bold" panose="00000500000000000000" pitchFamily="50" charset="0"/>
                        </a:rPr>
                        <a:t>Transversal gestión diferencial de </a:t>
                      </a:r>
                    </a:p>
                    <a:p>
                      <a:pPr algn="ctr"/>
                      <a:r>
                        <a:rPr lang="es-MX" sz="1800" dirty="0">
                          <a:solidFill>
                            <a:schemeClr val="bg1"/>
                          </a:solidFill>
                          <a:latin typeface="Atami Bold" panose="00000500000000000000" pitchFamily="50" charset="0"/>
                        </a:rPr>
                        <a:t>poblaciones vulnerables </a:t>
                      </a:r>
                      <a:endParaRPr lang="es-CO" sz="1800" dirty="0">
                        <a:solidFill>
                          <a:schemeClr val="bg1"/>
                        </a:solidFill>
                        <a:latin typeface="Atami Bold" panose="00000500000000000000" pitchFamily="50" charset="0"/>
                      </a:endParaRPr>
                    </a:p>
                  </a:txBody>
                  <a:tcPr/>
                </a:tc>
                <a:tc>
                  <a:txBody>
                    <a:bodyPr/>
                    <a:lstStyle/>
                    <a:p>
                      <a:pPr algn="ctr"/>
                      <a:r>
                        <a:rPr lang="es-MX" sz="2000" b="1" dirty="0">
                          <a:solidFill>
                            <a:schemeClr val="bg1"/>
                          </a:solidFill>
                          <a:latin typeface="Atami Bold" panose="00000500000000000000" pitchFamily="50" charset="0"/>
                        </a:rPr>
                        <a:t>8</a:t>
                      </a:r>
                      <a:endParaRPr lang="es-CO" sz="20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5"/>
                  </a:ext>
                </a:extLst>
              </a:tr>
              <a:tr h="622577">
                <a:tc>
                  <a:txBody>
                    <a:bodyPr/>
                    <a:lstStyle/>
                    <a:p>
                      <a:pPr algn="ctr"/>
                      <a:r>
                        <a:rPr lang="es-MX" sz="1800" dirty="0">
                          <a:solidFill>
                            <a:schemeClr val="bg1"/>
                          </a:solidFill>
                          <a:latin typeface="Atami Bold" panose="00000500000000000000" pitchFamily="50" charset="0"/>
                        </a:rPr>
                        <a:t>Vida saludable y condiciones no </a:t>
                      </a:r>
                    </a:p>
                    <a:p>
                      <a:pPr algn="ctr"/>
                      <a:r>
                        <a:rPr lang="es-MX" sz="1800" dirty="0">
                          <a:solidFill>
                            <a:schemeClr val="bg1"/>
                          </a:solidFill>
                          <a:latin typeface="Atami Bold" panose="00000500000000000000" pitchFamily="50" charset="0"/>
                        </a:rPr>
                        <a:t>transmisibles </a:t>
                      </a:r>
                      <a:endParaRPr lang="es-CO" sz="1800" dirty="0">
                        <a:solidFill>
                          <a:schemeClr val="bg1"/>
                        </a:solidFill>
                        <a:latin typeface="Atami Bold" panose="00000500000000000000" pitchFamily="50" charset="0"/>
                      </a:endParaRPr>
                    </a:p>
                  </a:txBody>
                  <a:tcPr/>
                </a:tc>
                <a:tc>
                  <a:txBody>
                    <a:bodyPr/>
                    <a:lstStyle/>
                    <a:p>
                      <a:pPr algn="ctr"/>
                      <a:r>
                        <a:rPr lang="es-MX" sz="2000" b="1" dirty="0">
                          <a:solidFill>
                            <a:schemeClr val="bg1"/>
                          </a:solidFill>
                          <a:latin typeface="Atami Bold" panose="00000500000000000000" pitchFamily="50" charset="0"/>
                        </a:rPr>
                        <a:t>74</a:t>
                      </a:r>
                      <a:endParaRPr lang="es-CO" sz="20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6"/>
                  </a:ext>
                </a:extLst>
              </a:tr>
              <a:tr h="435804">
                <a:tc>
                  <a:txBody>
                    <a:bodyPr/>
                    <a:lstStyle/>
                    <a:p>
                      <a:pPr algn="ctr"/>
                      <a:r>
                        <a:rPr lang="es-CO" sz="1800" dirty="0">
                          <a:solidFill>
                            <a:schemeClr val="bg1"/>
                          </a:solidFill>
                          <a:latin typeface="Atami Bold" panose="00000500000000000000" pitchFamily="50" charset="0"/>
                        </a:rPr>
                        <a:t>Seguridad alimentaria y nutricional</a:t>
                      </a:r>
                    </a:p>
                  </a:txBody>
                  <a:tcPr/>
                </a:tc>
                <a:tc>
                  <a:txBody>
                    <a:bodyPr/>
                    <a:lstStyle/>
                    <a:p>
                      <a:pPr algn="ctr"/>
                      <a:r>
                        <a:rPr lang="es-MX" sz="2000" b="1" dirty="0">
                          <a:solidFill>
                            <a:schemeClr val="bg1"/>
                          </a:solidFill>
                          <a:latin typeface="Atami Bold" panose="00000500000000000000" pitchFamily="50" charset="0"/>
                        </a:rPr>
                        <a:t>9</a:t>
                      </a:r>
                      <a:endParaRPr lang="es-CO" sz="20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7"/>
                  </a:ext>
                </a:extLst>
              </a:tr>
              <a:tr h="560319">
                <a:tc>
                  <a:txBody>
                    <a:bodyPr/>
                    <a:lstStyle/>
                    <a:p>
                      <a:pPr algn="ctr"/>
                      <a:r>
                        <a:rPr lang="es-CO" sz="1800" dirty="0">
                          <a:solidFill>
                            <a:schemeClr val="bg1"/>
                          </a:solidFill>
                          <a:latin typeface="Atami Bold" panose="00000500000000000000" pitchFamily="50" charset="0"/>
                        </a:rPr>
                        <a:t>Total de actividades </a:t>
                      </a:r>
                    </a:p>
                  </a:txBody>
                  <a:tcPr anchor="ctr"/>
                </a:tc>
                <a:tc>
                  <a:txBody>
                    <a:bodyPr/>
                    <a:lstStyle/>
                    <a:p>
                      <a:pPr algn="ctr"/>
                      <a:r>
                        <a:rPr lang="es-MX" sz="4800" b="1" dirty="0">
                          <a:solidFill>
                            <a:schemeClr val="bg1"/>
                          </a:solidFill>
                          <a:latin typeface="Atami Bold" panose="00000500000000000000" pitchFamily="50" charset="0"/>
                        </a:rPr>
                        <a:t>265</a:t>
                      </a:r>
                      <a:endParaRPr lang="es-CO" sz="48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27186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pic>
        <p:nvPicPr>
          <p:cNvPr id="19" name="Imagen 1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322065">
            <a:off x="-1791713" y="-2312088"/>
            <a:ext cx="14860752" cy="12545082"/>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4" name="Imagen 3"/>
          <p:cNvPicPr>
            <a:picLocks noChangeAspect="1"/>
          </p:cNvPicPr>
          <p:nvPr/>
        </p:nvPicPr>
        <p:blipFill rotWithShape="1">
          <a:blip r:embed="rId5"/>
          <a:srcRect l="25937" t="29259" r="29792" b="32593"/>
          <a:stretch/>
        </p:blipFill>
        <p:spPr>
          <a:xfrm>
            <a:off x="0" y="3527977"/>
            <a:ext cx="5397500" cy="261620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146512" y="6062437"/>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68" y="6039903"/>
            <a:ext cx="718812" cy="718812"/>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218" y="5915386"/>
            <a:ext cx="967846" cy="96784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pic>
        <p:nvPicPr>
          <p:cNvPr id="2" name="Imagen 1"/>
          <p:cNvPicPr>
            <a:picLocks noChangeAspect="1"/>
          </p:cNvPicPr>
          <p:nvPr/>
        </p:nvPicPr>
        <p:blipFill rotWithShape="1">
          <a:blip r:embed="rId9"/>
          <a:srcRect l="25937" t="36666" r="29896" b="25741"/>
          <a:stretch/>
        </p:blipFill>
        <p:spPr>
          <a:xfrm>
            <a:off x="-50800" y="1010093"/>
            <a:ext cx="5448668" cy="2578100"/>
          </a:xfrm>
          <a:prstGeom prst="rect">
            <a:avLst/>
          </a:prstGeom>
        </p:spPr>
      </p:pic>
      <p:pic>
        <p:nvPicPr>
          <p:cNvPr id="3" name="Imagen 2"/>
          <p:cNvPicPr>
            <a:picLocks noChangeAspect="1"/>
          </p:cNvPicPr>
          <p:nvPr/>
        </p:nvPicPr>
        <p:blipFill rotWithShape="1">
          <a:blip r:embed="rId10"/>
          <a:srcRect l="25833" t="47777" r="29479" b="13704"/>
          <a:stretch/>
        </p:blipFill>
        <p:spPr>
          <a:xfrm>
            <a:off x="5397868" y="1010093"/>
            <a:ext cx="4904713" cy="2578100"/>
          </a:xfrm>
          <a:prstGeom prst="rect">
            <a:avLst/>
          </a:prstGeom>
        </p:spPr>
      </p:pic>
      <p:pic>
        <p:nvPicPr>
          <p:cNvPr id="5" name="Imagen 4"/>
          <p:cNvPicPr>
            <a:picLocks noChangeAspect="1"/>
          </p:cNvPicPr>
          <p:nvPr/>
        </p:nvPicPr>
        <p:blipFill rotWithShape="1">
          <a:blip r:embed="rId11"/>
          <a:srcRect l="25833" t="43889" r="27083" b="18148"/>
          <a:stretch/>
        </p:blipFill>
        <p:spPr>
          <a:xfrm>
            <a:off x="5397500" y="3540677"/>
            <a:ext cx="4905081" cy="2603500"/>
          </a:xfrm>
          <a:prstGeom prst="rect">
            <a:avLst/>
          </a:prstGeom>
        </p:spPr>
      </p:pic>
      <p:pic>
        <p:nvPicPr>
          <p:cNvPr id="9" name="Imagen 8"/>
          <p:cNvPicPr>
            <a:picLocks noChangeAspect="1"/>
          </p:cNvPicPr>
          <p:nvPr/>
        </p:nvPicPr>
        <p:blipFill rotWithShape="1">
          <a:blip r:embed="rId12"/>
          <a:srcRect l="25821" t="32108" r="58230" b="30115"/>
          <a:stretch/>
        </p:blipFill>
        <p:spPr>
          <a:xfrm>
            <a:off x="10247460" y="1017104"/>
            <a:ext cx="1944540" cy="2590800"/>
          </a:xfrm>
          <a:prstGeom prst="rect">
            <a:avLst/>
          </a:prstGeom>
        </p:spPr>
      </p:pic>
      <p:pic>
        <p:nvPicPr>
          <p:cNvPr id="18" name="Imagen 17"/>
          <p:cNvPicPr>
            <a:picLocks noChangeAspect="1"/>
          </p:cNvPicPr>
          <p:nvPr/>
        </p:nvPicPr>
        <p:blipFill rotWithShape="1">
          <a:blip r:embed="rId12"/>
          <a:srcRect l="41126" t="32108" r="42833" b="30115"/>
          <a:stretch/>
        </p:blipFill>
        <p:spPr>
          <a:xfrm>
            <a:off x="10261819" y="3580641"/>
            <a:ext cx="1955800" cy="2590800"/>
          </a:xfrm>
          <a:prstGeom prst="rect">
            <a:avLst/>
          </a:prstGeom>
        </p:spPr>
      </p:pic>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52422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7967548" y="663388"/>
            <a:ext cx="1899311" cy="1862048"/>
          </a:xfrm>
          <a:prstGeom prst="rect">
            <a:avLst/>
          </a:prstGeom>
          <a:noFill/>
        </p:spPr>
        <p:txBody>
          <a:bodyPr wrap="square" rtlCol="0">
            <a:spAutoFit/>
          </a:bodyPr>
          <a:lstStyle/>
          <a:p>
            <a:r>
              <a:rPr lang="es-MX" sz="3200" b="1" dirty="0">
                <a:solidFill>
                  <a:schemeClr val="bg1"/>
                </a:solidFill>
                <a:latin typeface="Atami Bold" panose="00000500000000000000" pitchFamily="50" charset="0"/>
              </a:rPr>
              <a:t>VISIÓN</a:t>
            </a:r>
            <a:r>
              <a:rPr lang="es-MX" sz="11500" b="1" dirty="0">
                <a:solidFill>
                  <a:schemeClr val="bg1"/>
                </a:solidFill>
                <a:latin typeface="Atami Bold" panose="00000500000000000000" pitchFamily="50" charset="0"/>
              </a:rPr>
              <a:t> </a:t>
            </a:r>
          </a:p>
        </p:txBody>
      </p:sp>
      <p:sp>
        <p:nvSpPr>
          <p:cNvPr id="15" name="CuadroTexto 14"/>
          <p:cNvSpPr txBox="1"/>
          <p:nvPr/>
        </p:nvSpPr>
        <p:spPr>
          <a:xfrm>
            <a:off x="3637248" y="320046"/>
            <a:ext cx="6861296" cy="1200329"/>
          </a:xfrm>
          <a:prstGeom prst="rect">
            <a:avLst/>
          </a:prstGeom>
          <a:noFill/>
        </p:spPr>
        <p:txBody>
          <a:bodyPr wrap="square" rtlCol="0">
            <a:spAutoFit/>
          </a:bodyPr>
          <a:lstStyle/>
          <a:p>
            <a:r>
              <a:rPr lang="es-MX" sz="3200" b="1" dirty="0">
                <a:solidFill>
                  <a:schemeClr val="bg1"/>
                </a:solidFill>
                <a:latin typeface="Atami Bold" panose="00000500000000000000" pitchFamily="50" charset="0"/>
              </a:rPr>
              <a:t>     </a:t>
            </a:r>
            <a:r>
              <a:rPr lang="es-MX" sz="3600" b="1" dirty="0">
                <a:solidFill>
                  <a:schemeClr val="bg1"/>
                </a:solidFill>
                <a:latin typeface="Atami Bold" panose="00000500000000000000" pitchFamily="50" charset="0"/>
              </a:rPr>
              <a:t>PLATAFORMA</a:t>
            </a:r>
          </a:p>
          <a:p>
            <a:r>
              <a:rPr lang="es-MX" sz="3600" b="1" dirty="0">
                <a:solidFill>
                  <a:schemeClr val="bg1"/>
                </a:solidFill>
                <a:latin typeface="Atami Bold" panose="00000500000000000000" pitchFamily="50" charset="0"/>
              </a:rPr>
              <a:t>E S T R A T É G I C A </a:t>
            </a:r>
          </a:p>
        </p:txBody>
      </p:sp>
      <p:sp>
        <p:nvSpPr>
          <p:cNvPr id="12" name="CuadroTexto 11"/>
          <p:cNvSpPr txBox="1"/>
          <p:nvPr/>
        </p:nvSpPr>
        <p:spPr>
          <a:xfrm>
            <a:off x="1708659" y="1638403"/>
            <a:ext cx="4785343" cy="4524315"/>
          </a:xfrm>
          <a:prstGeom prst="rect">
            <a:avLst/>
          </a:prstGeom>
          <a:noFill/>
        </p:spPr>
        <p:txBody>
          <a:bodyPr wrap="square" rtlCol="0">
            <a:spAutoFit/>
          </a:bodyPr>
          <a:lstStyle/>
          <a:p>
            <a:pPr algn="just"/>
            <a:r>
              <a:rPr lang="es-MX" dirty="0">
                <a:solidFill>
                  <a:schemeClr val="bg1"/>
                </a:solidFill>
              </a:rPr>
              <a:t>Somos una Empresa Social del Estado que presta servicios de primer nivel de atención en </a:t>
            </a:r>
          </a:p>
          <a:p>
            <a:pPr algn="just"/>
            <a:r>
              <a:rPr lang="es-MX" dirty="0">
                <a:solidFill>
                  <a:schemeClr val="bg1"/>
                </a:solidFill>
              </a:rPr>
              <a:t>salud conformamos un equipo de trabajo capacitado con vocación de servicio, y comprometido con el mejoramiento continuo de sus procesos en procura de ofrecer una atención primaria en salud oportuna, segura con calidad y calidez a los usuarios y familiares.</a:t>
            </a:r>
          </a:p>
          <a:p>
            <a:pPr algn="just"/>
            <a:endParaRPr lang="es-MX" dirty="0">
              <a:solidFill>
                <a:schemeClr val="bg1"/>
              </a:solidFill>
            </a:endParaRPr>
          </a:p>
          <a:p>
            <a:pPr algn="just"/>
            <a:r>
              <a:rPr lang="es-MX" dirty="0">
                <a:solidFill>
                  <a:schemeClr val="bg1"/>
                </a:solidFill>
              </a:rPr>
              <a:t>Trabajamos para mejorar la calidad de vida de la población del Municipio de Sabanalarga y su área de influencia, contribuyendo así al desarrollo de la sociedad. Todo esto lo hacemos posible porque somos trabajadores solidarios con responsabilidad social y ante todo, comprometidos con nuestra misión.</a:t>
            </a:r>
            <a:endParaRPr lang="es-CO" dirty="0">
              <a:solidFill>
                <a:schemeClr val="bg1"/>
              </a:solidFill>
            </a:endParaRPr>
          </a:p>
        </p:txBody>
      </p:sp>
      <p:sp>
        <p:nvSpPr>
          <p:cNvPr id="16" name="CuadroTexto 15"/>
          <p:cNvSpPr txBox="1"/>
          <p:nvPr/>
        </p:nvSpPr>
        <p:spPr>
          <a:xfrm>
            <a:off x="6697202" y="2347353"/>
            <a:ext cx="4299163" cy="3416320"/>
          </a:xfrm>
          <a:prstGeom prst="rect">
            <a:avLst/>
          </a:prstGeom>
          <a:noFill/>
        </p:spPr>
        <p:txBody>
          <a:bodyPr wrap="square" rtlCol="0">
            <a:spAutoFit/>
          </a:bodyPr>
          <a:lstStyle/>
          <a:p>
            <a:pPr algn="just"/>
            <a:r>
              <a:rPr lang="es-MX" dirty="0">
                <a:solidFill>
                  <a:schemeClr val="bg1"/>
                </a:solidFill>
              </a:rPr>
              <a:t>Para el año 2023 seremos una institución prestadora de servicios de salud de primer nivel líder en el Dpto. del Atlántico y la Costa Caribe que cumpla con estándares de calidad, garantizando la satisfacción de los usuario y su familia con un modelo de atención  humanizado, basado en el mejoramiento continuo de la calidad; fortaleciendo el desarrollo del Talento Humano y el trabajo en equipo garantizaremos la sostenibilidad y rentabilidad financiera de la empresa. </a:t>
            </a:r>
            <a:endParaRPr lang="es-CO" dirty="0">
              <a:solidFill>
                <a:schemeClr val="bg1"/>
              </a:solidFill>
            </a:endParaRPr>
          </a:p>
        </p:txBody>
      </p:sp>
      <p:sp>
        <p:nvSpPr>
          <p:cNvPr id="17" name="CuadroTexto 16"/>
          <p:cNvSpPr txBox="1"/>
          <p:nvPr/>
        </p:nvSpPr>
        <p:spPr>
          <a:xfrm>
            <a:off x="-527288" y="2131640"/>
            <a:ext cx="3770641" cy="4816703"/>
          </a:xfrm>
          <a:prstGeom prst="rect">
            <a:avLst/>
          </a:prstGeom>
          <a:noFill/>
        </p:spPr>
        <p:txBody>
          <a:bodyPr wrap="square" rtlCol="0">
            <a:spAutoFit/>
          </a:bodyPr>
          <a:lstStyle/>
          <a:p>
            <a:pPr algn="ctr"/>
            <a:r>
              <a:rPr lang="es-MX" sz="3200" b="1" dirty="0">
                <a:solidFill>
                  <a:schemeClr val="bg1"/>
                </a:solidFill>
                <a:latin typeface="Atami Bold" panose="00000500000000000000" pitchFamily="50" charset="0"/>
              </a:rPr>
              <a:t>M</a:t>
            </a:r>
          </a:p>
          <a:p>
            <a:pPr algn="ctr"/>
            <a:r>
              <a:rPr lang="es-MX" sz="3200" b="1" dirty="0">
                <a:solidFill>
                  <a:schemeClr val="bg1"/>
                </a:solidFill>
                <a:latin typeface="Atami Bold" panose="00000500000000000000" pitchFamily="50" charset="0"/>
              </a:rPr>
              <a:t>I</a:t>
            </a:r>
          </a:p>
          <a:p>
            <a:pPr algn="ctr"/>
            <a:r>
              <a:rPr lang="es-MX" sz="3200" b="1" dirty="0">
                <a:solidFill>
                  <a:schemeClr val="bg1"/>
                </a:solidFill>
                <a:latin typeface="Atami Bold" panose="00000500000000000000" pitchFamily="50" charset="0"/>
              </a:rPr>
              <a:t>S</a:t>
            </a:r>
          </a:p>
          <a:p>
            <a:pPr algn="ctr"/>
            <a:r>
              <a:rPr lang="es-MX" sz="3200" b="1" dirty="0">
                <a:solidFill>
                  <a:schemeClr val="bg1"/>
                </a:solidFill>
                <a:latin typeface="Atami Bold" panose="00000500000000000000" pitchFamily="50" charset="0"/>
              </a:rPr>
              <a:t>I</a:t>
            </a:r>
          </a:p>
          <a:p>
            <a:pPr algn="ctr"/>
            <a:r>
              <a:rPr lang="es-MX" sz="3200" b="1" dirty="0">
                <a:solidFill>
                  <a:schemeClr val="bg1"/>
                </a:solidFill>
                <a:latin typeface="Atami Bold" panose="00000500000000000000" pitchFamily="50" charset="0"/>
              </a:rPr>
              <a:t>Ó</a:t>
            </a:r>
          </a:p>
          <a:p>
            <a:pPr algn="ctr"/>
            <a:r>
              <a:rPr lang="es-MX" sz="3200" b="1" dirty="0">
                <a:solidFill>
                  <a:schemeClr val="bg1"/>
                </a:solidFill>
                <a:latin typeface="Atami Bold" panose="00000500000000000000" pitchFamily="50" charset="0"/>
              </a:rPr>
              <a:t>N</a:t>
            </a:r>
          </a:p>
          <a:p>
            <a:r>
              <a:rPr lang="es-MX" sz="11500" b="1" dirty="0">
                <a:solidFill>
                  <a:schemeClr val="bg1"/>
                </a:solidFill>
                <a:latin typeface="Atami Bold" panose="00000500000000000000" pitchFamily="50" charset="0"/>
              </a:rPr>
              <a:t> </a:t>
            </a:r>
          </a:p>
        </p:txBody>
      </p:sp>
      <p:sp>
        <p:nvSpPr>
          <p:cNvPr id="18" name="CuadroTexto 17"/>
          <p:cNvSpPr txBox="1"/>
          <p:nvPr/>
        </p:nvSpPr>
        <p:spPr>
          <a:xfrm>
            <a:off x="865756" y="-862552"/>
            <a:ext cx="3770641"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INTRODUCCIÓN</a:t>
            </a:r>
            <a:r>
              <a:rPr lang="es-MX" sz="11500" b="1" dirty="0">
                <a:solidFill>
                  <a:schemeClr val="bg1"/>
                </a:solidFill>
                <a:latin typeface="Atami Bold" panose="00000500000000000000" pitchFamily="50" charset="0"/>
              </a:rPr>
              <a:t> </a:t>
            </a:r>
          </a:p>
        </p:txBody>
      </p:sp>
      <p:sp>
        <p:nvSpPr>
          <p:cNvPr id="19" name="Terminador 18"/>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21" name="Imagen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22" name="Imagen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4283552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pic>
        <p:nvPicPr>
          <p:cNvPr id="19" name="Imagen 1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322065">
            <a:off x="-1791713" y="-2312088"/>
            <a:ext cx="14860752" cy="12545082"/>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146512" y="6062437"/>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68" y="6039903"/>
            <a:ext cx="718812" cy="718812"/>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218" y="5915386"/>
            <a:ext cx="967846" cy="96784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pic>
        <p:nvPicPr>
          <p:cNvPr id="2" name="Imagen 1"/>
          <p:cNvPicPr>
            <a:picLocks noChangeAspect="1"/>
          </p:cNvPicPr>
          <p:nvPr/>
        </p:nvPicPr>
        <p:blipFill rotWithShape="1">
          <a:blip r:embed="rId8"/>
          <a:srcRect l="26667" t="28333" r="28749" b="40556"/>
          <a:stretch/>
        </p:blipFill>
        <p:spPr>
          <a:xfrm>
            <a:off x="0" y="1106787"/>
            <a:ext cx="5168900" cy="2133600"/>
          </a:xfrm>
          <a:prstGeom prst="rect">
            <a:avLst/>
          </a:prstGeom>
        </p:spPr>
      </p:pic>
      <p:pic>
        <p:nvPicPr>
          <p:cNvPr id="3" name="Imagen 2"/>
          <p:cNvPicPr>
            <a:picLocks noChangeAspect="1"/>
          </p:cNvPicPr>
          <p:nvPr/>
        </p:nvPicPr>
        <p:blipFill rotWithShape="1">
          <a:blip r:embed="rId9"/>
          <a:srcRect l="26042" t="38148" r="29687" b="24260"/>
          <a:stretch/>
        </p:blipFill>
        <p:spPr>
          <a:xfrm>
            <a:off x="5134380" y="1088833"/>
            <a:ext cx="5168569" cy="2146559"/>
          </a:xfrm>
          <a:prstGeom prst="rect">
            <a:avLst/>
          </a:prstGeom>
        </p:spPr>
      </p:pic>
      <p:pic>
        <p:nvPicPr>
          <p:cNvPr id="4" name="Imagen 3"/>
          <p:cNvPicPr>
            <a:picLocks noChangeAspect="1"/>
          </p:cNvPicPr>
          <p:nvPr/>
        </p:nvPicPr>
        <p:blipFill rotWithShape="1">
          <a:blip r:embed="rId10"/>
          <a:srcRect l="25938" t="26852" r="29374" b="35185"/>
          <a:stretch/>
        </p:blipFill>
        <p:spPr>
          <a:xfrm>
            <a:off x="0" y="3213878"/>
            <a:ext cx="5168900" cy="2603500"/>
          </a:xfrm>
          <a:prstGeom prst="rect">
            <a:avLst/>
          </a:prstGeom>
        </p:spPr>
      </p:pic>
      <p:pic>
        <p:nvPicPr>
          <p:cNvPr id="5" name="Imagen 4"/>
          <p:cNvPicPr>
            <a:picLocks noChangeAspect="1"/>
          </p:cNvPicPr>
          <p:nvPr/>
        </p:nvPicPr>
        <p:blipFill rotWithShape="1">
          <a:blip r:embed="rId11"/>
          <a:srcRect l="25833" t="34259" r="29687" b="28148"/>
          <a:stretch/>
        </p:blipFill>
        <p:spPr>
          <a:xfrm>
            <a:off x="5168900" y="3189449"/>
            <a:ext cx="5134049" cy="2603500"/>
          </a:xfrm>
          <a:prstGeom prst="rect">
            <a:avLst/>
          </a:prstGeom>
        </p:spPr>
      </p:pic>
      <p:pic>
        <p:nvPicPr>
          <p:cNvPr id="9" name="Imagen 8"/>
          <p:cNvPicPr>
            <a:picLocks noChangeAspect="1"/>
          </p:cNvPicPr>
          <p:nvPr/>
        </p:nvPicPr>
        <p:blipFill rotWithShape="1">
          <a:blip r:embed="rId12"/>
          <a:srcRect l="41957" t="34074" r="42418" b="28518"/>
          <a:stretch/>
        </p:blipFill>
        <p:spPr>
          <a:xfrm>
            <a:off x="10302949" y="3189449"/>
            <a:ext cx="1905000" cy="2603500"/>
          </a:xfrm>
          <a:prstGeom prst="rect">
            <a:avLst/>
          </a:prstGeom>
        </p:spPr>
      </p:pic>
      <p:pic>
        <p:nvPicPr>
          <p:cNvPr id="18" name="Imagen 17"/>
          <p:cNvPicPr>
            <a:picLocks noChangeAspect="1"/>
          </p:cNvPicPr>
          <p:nvPr/>
        </p:nvPicPr>
        <p:blipFill rotWithShape="1">
          <a:blip r:embed="rId12"/>
          <a:srcRect l="26250" t="34074" r="57708" b="28518"/>
          <a:stretch/>
        </p:blipFill>
        <p:spPr>
          <a:xfrm>
            <a:off x="10302949" y="1088833"/>
            <a:ext cx="1889051" cy="2146559"/>
          </a:xfrm>
          <a:prstGeom prst="rect">
            <a:avLst/>
          </a:prstGeom>
        </p:spPr>
      </p:pic>
      <p:pic>
        <p:nvPicPr>
          <p:cNvPr id="20" name="Imagen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1317848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146512" y="6062437"/>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8" y="6039903"/>
            <a:ext cx="718812" cy="71881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18" y="5915386"/>
            <a:ext cx="967846" cy="96784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225702" y="1159514"/>
            <a:ext cx="4858657" cy="4524315"/>
          </a:xfrm>
          <a:prstGeom prst="rect">
            <a:avLst/>
          </a:prstGeom>
        </p:spPr>
        <p:txBody>
          <a:bodyPr wrap="square">
            <a:spAutoFit/>
          </a:bodyPr>
          <a:lstStyle/>
          <a:p>
            <a:pPr algn="just"/>
            <a:r>
              <a:rPr lang="es-MX" sz="2400" dirty="0">
                <a:solidFill>
                  <a:schemeClr val="bg1"/>
                </a:solidFill>
              </a:rPr>
              <a:t>Comparando el año 2019 con el 2020 hubo una reducción de las actividades ya que en el 2019 se ejecutaron 420 actividades mientras que el 2020 265 actividades esto debido a la situación de emergencia sanitaria SAR COVID 19. Sin embargo, es importante resaltar que en los 2 años anteriormente mencionados se cumplieron a cabalidad los objetivos trazados al 100% del plan de intervenciones colectivas. </a:t>
            </a:r>
            <a:endParaRPr lang="es-CO" sz="2400" dirty="0">
              <a:solidFill>
                <a:schemeClr val="bg1"/>
              </a:solidFill>
            </a:endParaRPr>
          </a:p>
        </p:txBody>
      </p:sp>
      <p:graphicFrame>
        <p:nvGraphicFramePr>
          <p:cNvPr id="14" name="Tabla 13"/>
          <p:cNvGraphicFramePr>
            <a:graphicFrameLocks noGrp="1"/>
          </p:cNvGraphicFramePr>
          <p:nvPr>
            <p:extLst>
              <p:ext uri="{D42A27DB-BD31-4B8C-83A1-F6EECF244321}">
                <p14:modId xmlns:p14="http://schemas.microsoft.com/office/powerpoint/2010/main" val="3088045124"/>
              </p:ext>
            </p:extLst>
          </p:nvPr>
        </p:nvGraphicFramePr>
        <p:xfrm>
          <a:off x="5310061" y="1212111"/>
          <a:ext cx="6636504" cy="4482714"/>
        </p:xfrm>
        <a:graphic>
          <a:graphicData uri="http://schemas.openxmlformats.org/drawingml/2006/table">
            <a:tbl>
              <a:tblPr firstRow="1" bandRow="1">
                <a:tableStyleId>{912C8C85-51F0-491E-9774-3900AFEF0FD7}</a:tableStyleId>
              </a:tblPr>
              <a:tblGrid>
                <a:gridCol w="3318252">
                  <a:extLst>
                    <a:ext uri="{9D8B030D-6E8A-4147-A177-3AD203B41FA5}">
                      <a16:colId xmlns:a16="http://schemas.microsoft.com/office/drawing/2014/main" val="20000"/>
                    </a:ext>
                  </a:extLst>
                </a:gridCol>
                <a:gridCol w="3318252">
                  <a:extLst>
                    <a:ext uri="{9D8B030D-6E8A-4147-A177-3AD203B41FA5}">
                      <a16:colId xmlns:a16="http://schemas.microsoft.com/office/drawing/2014/main" val="20001"/>
                    </a:ext>
                  </a:extLst>
                </a:gridCol>
              </a:tblGrid>
              <a:tr h="367914">
                <a:tc>
                  <a:txBody>
                    <a:bodyPr/>
                    <a:lstStyle/>
                    <a:p>
                      <a:pPr algn="ctr"/>
                      <a:r>
                        <a:rPr lang="es-MX" sz="1800" dirty="0">
                          <a:solidFill>
                            <a:schemeClr val="bg1"/>
                          </a:solidFill>
                          <a:latin typeface="Atami Bold" panose="00000500000000000000" pitchFamily="50" charset="0"/>
                        </a:rPr>
                        <a:t>DIMENSIONES</a:t>
                      </a:r>
                      <a:endParaRPr lang="es-CO" sz="1800" dirty="0">
                        <a:solidFill>
                          <a:schemeClr val="bg1"/>
                        </a:solidFill>
                        <a:latin typeface="Atami Bold" panose="00000500000000000000" pitchFamily="50" charset="0"/>
                      </a:endParaRPr>
                    </a:p>
                  </a:txBody>
                  <a:tcPr>
                    <a:solidFill>
                      <a:schemeClr val="accent6">
                        <a:lumMod val="50000"/>
                      </a:schemeClr>
                    </a:solidFill>
                  </a:tcPr>
                </a:tc>
                <a:tc>
                  <a:txBody>
                    <a:bodyPr/>
                    <a:lstStyle/>
                    <a:p>
                      <a:pPr algn="ctr"/>
                      <a:r>
                        <a:rPr lang="es-MX" sz="1800" dirty="0">
                          <a:solidFill>
                            <a:schemeClr val="bg1"/>
                          </a:solidFill>
                          <a:latin typeface="Atami Bold" panose="00000500000000000000" pitchFamily="50" charset="0"/>
                        </a:rPr>
                        <a:t>N.o D</a:t>
                      </a:r>
                      <a:r>
                        <a:rPr lang="es-MX" sz="1800" baseline="0" dirty="0">
                          <a:solidFill>
                            <a:schemeClr val="bg1"/>
                          </a:solidFill>
                          <a:latin typeface="Atami Bold" panose="00000500000000000000" pitchFamily="50" charset="0"/>
                        </a:rPr>
                        <a:t>E ACTIVIDADES</a:t>
                      </a:r>
                      <a:endParaRPr lang="es-CO" sz="1800" dirty="0">
                        <a:solidFill>
                          <a:schemeClr val="bg1"/>
                        </a:solidFill>
                        <a:latin typeface="Atami Bold" panose="00000500000000000000" pitchFamily="50" charset="0"/>
                      </a:endParaRPr>
                    </a:p>
                  </a:txBody>
                  <a:tcPr>
                    <a:solidFill>
                      <a:schemeClr val="accent6">
                        <a:lumMod val="50000"/>
                      </a:schemeClr>
                    </a:solidFill>
                  </a:tcPr>
                </a:tc>
                <a:extLst>
                  <a:ext uri="{0D108BD9-81ED-4DB2-BD59-A6C34878D82A}">
                    <a16:rowId xmlns:a16="http://schemas.microsoft.com/office/drawing/2014/main" val="10000"/>
                  </a:ext>
                </a:extLst>
              </a:tr>
              <a:tr h="318859">
                <a:tc>
                  <a:txBody>
                    <a:bodyPr/>
                    <a:lstStyle/>
                    <a:p>
                      <a:pPr algn="ctr"/>
                      <a:r>
                        <a:rPr lang="es-CO" sz="1400" dirty="0">
                          <a:solidFill>
                            <a:schemeClr val="bg1"/>
                          </a:solidFill>
                          <a:latin typeface="Atami Bold" panose="00000500000000000000" pitchFamily="50" charset="0"/>
                        </a:rPr>
                        <a:t>Dimensión Ambiental</a:t>
                      </a:r>
                    </a:p>
                  </a:txBody>
                  <a:tcPr/>
                </a:tc>
                <a:tc>
                  <a:txBody>
                    <a:bodyPr/>
                    <a:lstStyle/>
                    <a:p>
                      <a:pPr algn="ctr"/>
                      <a:r>
                        <a:rPr lang="es-MX" sz="1600" dirty="0">
                          <a:solidFill>
                            <a:schemeClr val="bg1"/>
                          </a:solidFill>
                          <a:latin typeface="Atami Bold" panose="00000500000000000000" pitchFamily="50" charset="0"/>
                        </a:rPr>
                        <a:t>16</a:t>
                      </a:r>
                      <a:endParaRPr lang="es-CO" sz="1600" dirty="0">
                        <a:solidFill>
                          <a:schemeClr val="bg1"/>
                        </a:solidFill>
                        <a:latin typeface="Atami Bold" panose="00000500000000000000" pitchFamily="50" charset="0"/>
                      </a:endParaRPr>
                    </a:p>
                  </a:txBody>
                  <a:tcPr/>
                </a:tc>
                <a:extLst>
                  <a:ext uri="{0D108BD9-81ED-4DB2-BD59-A6C34878D82A}">
                    <a16:rowId xmlns:a16="http://schemas.microsoft.com/office/drawing/2014/main" val="10001"/>
                  </a:ext>
                </a:extLst>
              </a:tr>
              <a:tr h="515080">
                <a:tc>
                  <a:txBody>
                    <a:bodyPr/>
                    <a:lstStyle/>
                    <a:p>
                      <a:pPr algn="ctr"/>
                      <a:r>
                        <a:rPr lang="es-MX" sz="1400" dirty="0">
                          <a:solidFill>
                            <a:schemeClr val="bg1"/>
                          </a:solidFill>
                          <a:latin typeface="Atami Bold" panose="00000500000000000000" pitchFamily="50" charset="0"/>
                        </a:rPr>
                        <a:t>Vida saludable y enfermedades </a:t>
                      </a:r>
                    </a:p>
                    <a:p>
                      <a:pPr algn="ctr"/>
                      <a:r>
                        <a:rPr lang="es-MX" sz="1400" dirty="0">
                          <a:solidFill>
                            <a:schemeClr val="bg1"/>
                          </a:solidFill>
                          <a:latin typeface="Atami Bold" panose="00000500000000000000" pitchFamily="50" charset="0"/>
                        </a:rPr>
                        <a:t>transmisibles</a:t>
                      </a:r>
                      <a:endParaRPr lang="es-CO" sz="1400" dirty="0">
                        <a:solidFill>
                          <a:schemeClr val="bg1"/>
                        </a:solidFill>
                        <a:latin typeface="Atami Bold" panose="00000500000000000000" pitchFamily="50" charset="0"/>
                      </a:endParaRPr>
                    </a:p>
                  </a:txBody>
                  <a:tcPr/>
                </a:tc>
                <a:tc>
                  <a:txBody>
                    <a:bodyPr/>
                    <a:lstStyle/>
                    <a:p>
                      <a:pPr algn="ctr"/>
                      <a:r>
                        <a:rPr lang="es-MX" sz="1600" b="1" dirty="0">
                          <a:solidFill>
                            <a:schemeClr val="bg1"/>
                          </a:solidFill>
                          <a:latin typeface="Atami Bold" panose="00000500000000000000" pitchFamily="50" charset="0"/>
                        </a:rPr>
                        <a:t>87</a:t>
                      </a:r>
                      <a:endParaRPr lang="es-CO" sz="16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2"/>
                  </a:ext>
                </a:extLst>
              </a:tr>
              <a:tr h="318859">
                <a:tc>
                  <a:txBody>
                    <a:bodyPr/>
                    <a:lstStyle/>
                    <a:p>
                      <a:pPr algn="ctr"/>
                      <a:r>
                        <a:rPr lang="es-MX" sz="1400" dirty="0">
                          <a:solidFill>
                            <a:schemeClr val="bg1"/>
                          </a:solidFill>
                          <a:latin typeface="Atami Bold" panose="00000500000000000000" pitchFamily="50" charset="0"/>
                        </a:rPr>
                        <a:t>Convivencia social y salud mental </a:t>
                      </a:r>
                      <a:endParaRPr lang="es-CO" sz="1400" dirty="0">
                        <a:solidFill>
                          <a:schemeClr val="bg1"/>
                        </a:solidFill>
                        <a:latin typeface="Atami Bold" panose="00000500000000000000" pitchFamily="50" charset="0"/>
                      </a:endParaRPr>
                    </a:p>
                  </a:txBody>
                  <a:tcPr/>
                </a:tc>
                <a:tc>
                  <a:txBody>
                    <a:bodyPr/>
                    <a:lstStyle/>
                    <a:p>
                      <a:pPr algn="ctr"/>
                      <a:r>
                        <a:rPr lang="es-MX" sz="1600" b="1" dirty="0">
                          <a:solidFill>
                            <a:schemeClr val="bg1"/>
                          </a:solidFill>
                          <a:latin typeface="Atami Bold" panose="00000500000000000000" pitchFamily="50" charset="0"/>
                        </a:rPr>
                        <a:t>51</a:t>
                      </a:r>
                      <a:endParaRPr lang="es-CO" sz="16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3"/>
                  </a:ext>
                </a:extLst>
              </a:tr>
              <a:tr h="515080">
                <a:tc>
                  <a:txBody>
                    <a:bodyPr/>
                    <a:lstStyle/>
                    <a:p>
                      <a:pPr algn="ctr"/>
                      <a:r>
                        <a:rPr lang="es-MX" sz="1400" dirty="0">
                          <a:solidFill>
                            <a:schemeClr val="bg1"/>
                          </a:solidFill>
                          <a:latin typeface="Atami Bold" panose="00000500000000000000" pitchFamily="50" charset="0"/>
                        </a:rPr>
                        <a:t>Sexualidad, derechos sexuales y </a:t>
                      </a:r>
                    </a:p>
                    <a:p>
                      <a:pPr algn="ctr"/>
                      <a:r>
                        <a:rPr lang="es-MX" sz="1400" dirty="0">
                          <a:solidFill>
                            <a:schemeClr val="bg1"/>
                          </a:solidFill>
                          <a:latin typeface="Atami Bold" panose="00000500000000000000" pitchFamily="50" charset="0"/>
                        </a:rPr>
                        <a:t>reproductivos </a:t>
                      </a:r>
                      <a:endParaRPr lang="es-CO" sz="1400" dirty="0">
                        <a:solidFill>
                          <a:schemeClr val="bg1"/>
                        </a:solidFill>
                        <a:latin typeface="Atami Bold" panose="00000500000000000000" pitchFamily="50" charset="0"/>
                      </a:endParaRPr>
                    </a:p>
                  </a:txBody>
                  <a:tcPr/>
                </a:tc>
                <a:tc>
                  <a:txBody>
                    <a:bodyPr/>
                    <a:lstStyle/>
                    <a:p>
                      <a:pPr algn="ctr"/>
                      <a:r>
                        <a:rPr lang="es-MX" sz="1600" b="1" dirty="0">
                          <a:solidFill>
                            <a:schemeClr val="bg1"/>
                          </a:solidFill>
                          <a:latin typeface="Atami Bold" panose="00000500000000000000" pitchFamily="50" charset="0"/>
                        </a:rPr>
                        <a:t>81</a:t>
                      </a:r>
                      <a:endParaRPr lang="es-CO" sz="16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4"/>
                  </a:ext>
                </a:extLst>
              </a:tr>
              <a:tr h="515080">
                <a:tc>
                  <a:txBody>
                    <a:bodyPr/>
                    <a:lstStyle/>
                    <a:p>
                      <a:pPr algn="ctr"/>
                      <a:r>
                        <a:rPr lang="es-MX" sz="1400" dirty="0">
                          <a:solidFill>
                            <a:schemeClr val="bg1"/>
                          </a:solidFill>
                          <a:latin typeface="Atami Bold" panose="00000500000000000000" pitchFamily="50" charset="0"/>
                        </a:rPr>
                        <a:t>Transversal gestión diferencial de </a:t>
                      </a:r>
                    </a:p>
                    <a:p>
                      <a:pPr algn="ctr"/>
                      <a:r>
                        <a:rPr lang="es-MX" sz="1400" dirty="0">
                          <a:solidFill>
                            <a:schemeClr val="bg1"/>
                          </a:solidFill>
                          <a:latin typeface="Atami Bold" panose="00000500000000000000" pitchFamily="50" charset="0"/>
                        </a:rPr>
                        <a:t>poblaciones vulnerables </a:t>
                      </a:r>
                      <a:endParaRPr lang="es-CO" sz="1400" dirty="0">
                        <a:solidFill>
                          <a:schemeClr val="bg1"/>
                        </a:solidFill>
                        <a:latin typeface="Atami Bold" panose="00000500000000000000" pitchFamily="50" charset="0"/>
                      </a:endParaRPr>
                    </a:p>
                  </a:txBody>
                  <a:tcPr/>
                </a:tc>
                <a:tc>
                  <a:txBody>
                    <a:bodyPr/>
                    <a:lstStyle/>
                    <a:p>
                      <a:pPr algn="ctr"/>
                      <a:r>
                        <a:rPr lang="es-MX" sz="1600" b="1" dirty="0">
                          <a:solidFill>
                            <a:schemeClr val="bg1"/>
                          </a:solidFill>
                          <a:latin typeface="Atami Bold" panose="00000500000000000000" pitchFamily="50" charset="0"/>
                        </a:rPr>
                        <a:t>13</a:t>
                      </a:r>
                      <a:endParaRPr lang="es-CO" sz="16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5"/>
                  </a:ext>
                </a:extLst>
              </a:tr>
              <a:tr h="515080">
                <a:tc>
                  <a:txBody>
                    <a:bodyPr/>
                    <a:lstStyle/>
                    <a:p>
                      <a:pPr algn="ctr"/>
                      <a:r>
                        <a:rPr lang="es-MX" sz="1400" dirty="0">
                          <a:solidFill>
                            <a:schemeClr val="bg1"/>
                          </a:solidFill>
                          <a:latin typeface="Atami Bold" panose="00000500000000000000" pitchFamily="50" charset="0"/>
                        </a:rPr>
                        <a:t>Vida saludable y condiciones no </a:t>
                      </a:r>
                    </a:p>
                    <a:p>
                      <a:pPr algn="ctr"/>
                      <a:r>
                        <a:rPr lang="es-MX" sz="1400" dirty="0">
                          <a:solidFill>
                            <a:schemeClr val="bg1"/>
                          </a:solidFill>
                          <a:latin typeface="Atami Bold" panose="00000500000000000000" pitchFamily="50" charset="0"/>
                        </a:rPr>
                        <a:t>transmisibles </a:t>
                      </a:r>
                      <a:endParaRPr lang="es-CO" sz="1400" dirty="0">
                        <a:solidFill>
                          <a:schemeClr val="bg1"/>
                        </a:solidFill>
                        <a:latin typeface="Atami Bold" panose="00000500000000000000" pitchFamily="50" charset="0"/>
                      </a:endParaRPr>
                    </a:p>
                  </a:txBody>
                  <a:tcPr/>
                </a:tc>
                <a:tc>
                  <a:txBody>
                    <a:bodyPr/>
                    <a:lstStyle/>
                    <a:p>
                      <a:pPr algn="ctr"/>
                      <a:r>
                        <a:rPr lang="es-MX" sz="1600" b="1" dirty="0">
                          <a:solidFill>
                            <a:schemeClr val="bg1"/>
                          </a:solidFill>
                          <a:latin typeface="Atami Bold" panose="00000500000000000000" pitchFamily="50" charset="0"/>
                        </a:rPr>
                        <a:t>139</a:t>
                      </a:r>
                      <a:endParaRPr lang="es-CO" sz="16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6"/>
                  </a:ext>
                </a:extLst>
              </a:tr>
              <a:tr h="318859">
                <a:tc>
                  <a:txBody>
                    <a:bodyPr/>
                    <a:lstStyle/>
                    <a:p>
                      <a:pPr algn="ctr"/>
                      <a:r>
                        <a:rPr lang="es-CO" sz="1400" dirty="0">
                          <a:solidFill>
                            <a:schemeClr val="bg1"/>
                          </a:solidFill>
                          <a:latin typeface="Atami Bold" panose="00000500000000000000" pitchFamily="50" charset="0"/>
                        </a:rPr>
                        <a:t>Seguridad alimentaria y nutricional</a:t>
                      </a:r>
                    </a:p>
                  </a:txBody>
                  <a:tcPr/>
                </a:tc>
                <a:tc>
                  <a:txBody>
                    <a:bodyPr/>
                    <a:lstStyle/>
                    <a:p>
                      <a:pPr algn="ctr"/>
                      <a:r>
                        <a:rPr lang="es-MX" sz="1600" b="1" dirty="0">
                          <a:solidFill>
                            <a:schemeClr val="bg1"/>
                          </a:solidFill>
                          <a:latin typeface="Atami Bold" panose="00000500000000000000" pitchFamily="50" charset="0"/>
                        </a:rPr>
                        <a:t>26</a:t>
                      </a:r>
                      <a:endParaRPr lang="es-CO" sz="16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7"/>
                  </a:ext>
                </a:extLst>
              </a:tr>
              <a:tr h="318859">
                <a:tc>
                  <a:txBody>
                    <a:bodyPr/>
                    <a:lstStyle/>
                    <a:p>
                      <a:pPr algn="ctr"/>
                      <a:r>
                        <a:rPr lang="es-MX" sz="1400" dirty="0">
                          <a:solidFill>
                            <a:schemeClr val="bg1"/>
                          </a:solidFill>
                          <a:latin typeface="Atami Bold" panose="00000500000000000000" pitchFamily="50" charset="0"/>
                        </a:rPr>
                        <a:t>Ámbito laboral</a:t>
                      </a:r>
                      <a:endParaRPr lang="es-CO" sz="1400" dirty="0">
                        <a:solidFill>
                          <a:schemeClr val="bg1"/>
                        </a:solidFill>
                        <a:latin typeface="Atami Bold" panose="00000500000000000000" pitchFamily="50" charset="0"/>
                      </a:endParaRPr>
                    </a:p>
                  </a:txBody>
                  <a:tcPr/>
                </a:tc>
                <a:tc>
                  <a:txBody>
                    <a:bodyPr/>
                    <a:lstStyle/>
                    <a:p>
                      <a:pPr algn="ctr"/>
                      <a:r>
                        <a:rPr lang="es-MX" sz="1600" b="1" dirty="0">
                          <a:solidFill>
                            <a:schemeClr val="bg1"/>
                          </a:solidFill>
                          <a:latin typeface="Atami Bold" panose="00000500000000000000" pitchFamily="50" charset="0"/>
                        </a:rPr>
                        <a:t>6</a:t>
                      </a:r>
                      <a:endParaRPr lang="es-CO" sz="16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8"/>
                  </a:ext>
                </a:extLst>
              </a:tr>
              <a:tr h="662246">
                <a:tc>
                  <a:txBody>
                    <a:bodyPr/>
                    <a:lstStyle/>
                    <a:p>
                      <a:pPr algn="ctr"/>
                      <a:r>
                        <a:rPr lang="es-CO" sz="1400" dirty="0">
                          <a:solidFill>
                            <a:schemeClr val="bg1"/>
                          </a:solidFill>
                          <a:latin typeface="Atami Bold" panose="00000500000000000000" pitchFamily="50" charset="0"/>
                        </a:rPr>
                        <a:t>Total de actividades </a:t>
                      </a:r>
                    </a:p>
                  </a:txBody>
                  <a:tcPr anchor="ctr"/>
                </a:tc>
                <a:tc>
                  <a:txBody>
                    <a:bodyPr/>
                    <a:lstStyle/>
                    <a:p>
                      <a:pPr algn="ctr"/>
                      <a:r>
                        <a:rPr lang="es-MX" sz="4000" b="1" dirty="0">
                          <a:solidFill>
                            <a:schemeClr val="bg1"/>
                          </a:solidFill>
                          <a:latin typeface="Atami Bold" panose="00000500000000000000" pitchFamily="50" charset="0"/>
                        </a:rPr>
                        <a:t>420</a:t>
                      </a:r>
                      <a:endParaRPr lang="es-CO" sz="4000" b="1" dirty="0">
                        <a:solidFill>
                          <a:schemeClr val="bg1"/>
                        </a:solidFill>
                        <a:latin typeface="Atami Bold" panose="00000500000000000000" pitchFamily="50" charset="0"/>
                      </a:endParaRPr>
                    </a:p>
                  </a:txBody>
                  <a:tcPr/>
                </a:tc>
                <a:extLst>
                  <a:ext uri="{0D108BD9-81ED-4DB2-BD59-A6C34878D82A}">
                    <a16:rowId xmlns:a16="http://schemas.microsoft.com/office/drawing/2014/main" val="10009"/>
                  </a:ext>
                </a:extLst>
              </a:tr>
            </a:tbl>
          </a:graphicData>
        </a:graphic>
      </p:graphicFrame>
      <p:pic>
        <p:nvPicPr>
          <p:cNvPr id="18" name="Imagen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652301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146512" y="6062437"/>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8" y="6039903"/>
            <a:ext cx="718812" cy="71881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18" y="5915386"/>
            <a:ext cx="967846" cy="96784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205970" y="914841"/>
            <a:ext cx="11252200" cy="1384995"/>
          </a:xfrm>
          <a:prstGeom prst="rect">
            <a:avLst/>
          </a:prstGeom>
        </p:spPr>
        <p:txBody>
          <a:bodyPr wrap="square">
            <a:spAutoFit/>
          </a:bodyPr>
          <a:lstStyle/>
          <a:p>
            <a:r>
              <a:rPr lang="es-MX" sz="2800" dirty="0">
                <a:solidFill>
                  <a:schemeClr val="bg1"/>
                </a:solidFill>
                <a:latin typeface="Atami Bold" panose="00000500000000000000" pitchFamily="50" charset="0"/>
              </a:rPr>
              <a:t>INFORMACIÓN RELACIONADA CON EL MANEJO DEL CORONAVIRUS COMO COMPONENTE DE LAS ACTIVIDADES DE SALUD PÚBLICA DE LA E.S.E CEMINSA</a:t>
            </a:r>
            <a:endParaRPr lang="es-CO" sz="2800" dirty="0">
              <a:solidFill>
                <a:schemeClr val="bg1"/>
              </a:solidFill>
              <a:latin typeface="Atami Bold" panose="00000500000000000000" pitchFamily="50" charset="0"/>
            </a:endParaRPr>
          </a:p>
        </p:txBody>
      </p:sp>
      <p:pic>
        <p:nvPicPr>
          <p:cNvPr id="3" name="Imagen 2"/>
          <p:cNvPicPr>
            <a:picLocks noChangeAspect="1"/>
          </p:cNvPicPr>
          <p:nvPr/>
        </p:nvPicPr>
        <p:blipFill rotWithShape="1">
          <a:blip r:embed="rId6"/>
          <a:srcRect l="26458" t="29630" r="35729" b="30000"/>
          <a:stretch/>
        </p:blipFill>
        <p:spPr>
          <a:xfrm>
            <a:off x="-25619" y="2335873"/>
            <a:ext cx="6005096" cy="3606366"/>
          </a:xfrm>
          <a:prstGeom prst="rect">
            <a:avLst/>
          </a:prstGeom>
        </p:spPr>
      </p:pic>
      <p:pic>
        <p:nvPicPr>
          <p:cNvPr id="4" name="Imagen 3"/>
          <p:cNvPicPr>
            <a:picLocks noChangeAspect="1"/>
          </p:cNvPicPr>
          <p:nvPr/>
        </p:nvPicPr>
        <p:blipFill rotWithShape="1">
          <a:blip r:embed="rId7"/>
          <a:srcRect l="25833" t="38704" r="35729" b="20371"/>
          <a:stretch/>
        </p:blipFill>
        <p:spPr>
          <a:xfrm>
            <a:off x="6240966" y="2335873"/>
            <a:ext cx="5976653" cy="3579513"/>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2623298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146512" y="6062437"/>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8" y="6039903"/>
            <a:ext cx="718812" cy="71881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18" y="5915386"/>
            <a:ext cx="967846" cy="96784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205970" y="914841"/>
            <a:ext cx="11252200" cy="1384995"/>
          </a:xfrm>
          <a:prstGeom prst="rect">
            <a:avLst/>
          </a:prstGeom>
        </p:spPr>
        <p:txBody>
          <a:bodyPr wrap="square">
            <a:spAutoFit/>
          </a:bodyPr>
          <a:lstStyle/>
          <a:p>
            <a:r>
              <a:rPr lang="es-MX" sz="2800" dirty="0">
                <a:solidFill>
                  <a:schemeClr val="bg1"/>
                </a:solidFill>
                <a:latin typeface="Atami Bold" panose="00000500000000000000" pitchFamily="50" charset="0"/>
              </a:rPr>
              <a:t>INFORMACIÓN RELACIONADA CON EL MANEJO DEL CORONAVIRUS COMO COMPONENTE DE LAS ACTIVIDADES DE SALUD PÚBLICA DE LA E.S.E CEMINSA</a:t>
            </a:r>
            <a:endParaRPr lang="es-CO" sz="2800" dirty="0">
              <a:solidFill>
                <a:schemeClr val="bg1"/>
              </a:solidFill>
              <a:latin typeface="Atami Bold" panose="00000500000000000000" pitchFamily="50" charset="0"/>
            </a:endParaRPr>
          </a:p>
        </p:txBody>
      </p:sp>
      <p:pic>
        <p:nvPicPr>
          <p:cNvPr id="3" name="Imagen 2"/>
          <p:cNvPicPr>
            <a:picLocks noChangeAspect="1"/>
          </p:cNvPicPr>
          <p:nvPr/>
        </p:nvPicPr>
        <p:blipFill rotWithShape="1">
          <a:blip r:embed="rId6"/>
          <a:srcRect l="26146" t="33518" r="35625" b="25556"/>
          <a:stretch/>
        </p:blipFill>
        <p:spPr>
          <a:xfrm>
            <a:off x="-1" y="2392309"/>
            <a:ext cx="6057901" cy="3576645"/>
          </a:xfrm>
          <a:prstGeom prst="rect">
            <a:avLst/>
          </a:prstGeom>
        </p:spPr>
      </p:pic>
      <p:pic>
        <p:nvPicPr>
          <p:cNvPr id="4" name="Imagen 3"/>
          <p:cNvPicPr>
            <a:picLocks noChangeAspect="1"/>
          </p:cNvPicPr>
          <p:nvPr/>
        </p:nvPicPr>
        <p:blipFill rotWithShape="1">
          <a:blip r:embed="rId7"/>
          <a:srcRect l="26145" t="26852" r="35729" b="32592"/>
          <a:stretch/>
        </p:blipFill>
        <p:spPr>
          <a:xfrm>
            <a:off x="6259284" y="2392308"/>
            <a:ext cx="5977407" cy="3576645"/>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1754927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146512" y="6062437"/>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8" y="6039903"/>
            <a:ext cx="718812" cy="71881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18" y="5915386"/>
            <a:ext cx="967846" cy="96784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205970" y="914841"/>
            <a:ext cx="11252200" cy="707886"/>
          </a:xfrm>
          <a:prstGeom prst="rect">
            <a:avLst/>
          </a:prstGeom>
        </p:spPr>
        <p:txBody>
          <a:bodyPr wrap="square">
            <a:spAutoFit/>
          </a:bodyPr>
          <a:lstStyle/>
          <a:p>
            <a:r>
              <a:rPr lang="es-MX" sz="2000" dirty="0">
                <a:solidFill>
                  <a:schemeClr val="bg1"/>
                </a:solidFill>
                <a:latin typeface="Atami Bold" panose="00000500000000000000" pitchFamily="50" charset="0"/>
              </a:rPr>
              <a:t>INFORMACIÓN RELACIONADA CON EL MANEJO DEL CORONAVIRUS COMO COMPONENTE DE LAS ACTIVIDADES DE SALUD PÚBLICA DE LA E.S.E CEMINSA</a:t>
            </a:r>
            <a:endParaRPr lang="es-CO" sz="2000" dirty="0">
              <a:solidFill>
                <a:schemeClr val="bg1"/>
              </a:solidFill>
              <a:latin typeface="Atami Bold" panose="00000500000000000000" pitchFamily="50" charset="0"/>
            </a:endParaRPr>
          </a:p>
        </p:txBody>
      </p:sp>
      <p:sp>
        <p:nvSpPr>
          <p:cNvPr id="3" name="Rectángulo 2"/>
          <p:cNvSpPr/>
          <p:nvPr/>
        </p:nvSpPr>
        <p:spPr>
          <a:xfrm>
            <a:off x="566696" y="1692268"/>
            <a:ext cx="10779530" cy="4278094"/>
          </a:xfrm>
          <a:prstGeom prst="rect">
            <a:avLst/>
          </a:prstGeom>
        </p:spPr>
        <p:txBody>
          <a:bodyPr wrap="square">
            <a:spAutoFit/>
          </a:bodyPr>
          <a:lstStyle/>
          <a:p>
            <a:pPr algn="ctr"/>
            <a:r>
              <a:rPr lang="es-CO" sz="3200" b="1" dirty="0">
                <a:solidFill>
                  <a:schemeClr val="bg1"/>
                </a:solidFill>
                <a:latin typeface="Atami Bold" panose="00000500000000000000" pitchFamily="50" charset="0"/>
              </a:rPr>
              <a:t>ESTRATEGIAS ADOPTADAS </a:t>
            </a:r>
          </a:p>
          <a:p>
            <a:r>
              <a:rPr lang="es-CO" sz="2000" dirty="0">
                <a:solidFill>
                  <a:schemeClr val="bg1"/>
                </a:solidFill>
                <a:latin typeface="Atami Bold" panose="00000500000000000000" pitchFamily="50" charset="0"/>
              </a:rPr>
              <a:t>• 10 Caravanas de bioseguridad, entrega de material educativo a 93 locales comerciales. </a:t>
            </a:r>
          </a:p>
          <a:p>
            <a:r>
              <a:rPr lang="es-CO" sz="2000" dirty="0">
                <a:solidFill>
                  <a:schemeClr val="bg1"/>
                </a:solidFill>
                <a:latin typeface="Atami Bold" panose="00000500000000000000" pitchFamily="50" charset="0"/>
              </a:rPr>
              <a:t>• 5257 muestras </a:t>
            </a:r>
          </a:p>
          <a:p>
            <a:r>
              <a:rPr lang="es-CO" sz="2000" dirty="0">
                <a:solidFill>
                  <a:schemeClr val="bg1"/>
                </a:solidFill>
                <a:latin typeface="Atami Bold" panose="00000500000000000000" pitchFamily="50" charset="0"/>
              </a:rPr>
              <a:t>• 650 desinfecciones en espacios públicos, zonas de cuidado especial, </a:t>
            </a:r>
          </a:p>
          <a:p>
            <a:r>
              <a:rPr lang="es-CO" sz="2000" dirty="0">
                <a:solidFill>
                  <a:schemeClr val="bg1"/>
                </a:solidFill>
                <a:latin typeface="Atami Bold" panose="00000500000000000000" pitchFamily="50" charset="0"/>
              </a:rPr>
              <a:t>entidades bancarias, iglesias, parques.</a:t>
            </a:r>
          </a:p>
          <a:p>
            <a:r>
              <a:rPr lang="es-CO" sz="2000" dirty="0">
                <a:solidFill>
                  <a:schemeClr val="bg1"/>
                </a:solidFill>
                <a:latin typeface="Atami Bold" panose="00000500000000000000" pitchFamily="50" charset="0"/>
              </a:rPr>
              <a:t>• Entrega de 320 kits de autocuidado a ciudadanos del municipio </a:t>
            </a:r>
          </a:p>
          <a:p>
            <a:r>
              <a:rPr lang="es-CO" sz="2000" dirty="0">
                <a:solidFill>
                  <a:schemeClr val="bg1"/>
                </a:solidFill>
                <a:latin typeface="Atami Bold" panose="00000500000000000000" pitchFamily="50" charset="0"/>
              </a:rPr>
              <a:t>• Entrega de 200 oxímetros y seguimientos a pacientes sintomáticos respiratorios </a:t>
            </a:r>
          </a:p>
          <a:p>
            <a:r>
              <a:rPr lang="es-CO" sz="2000" dirty="0">
                <a:solidFill>
                  <a:schemeClr val="bg1"/>
                </a:solidFill>
                <a:latin typeface="Atami Bold" panose="00000500000000000000" pitchFamily="50" charset="0"/>
              </a:rPr>
              <a:t>• 1.567 seguimientos a pacientes </a:t>
            </a:r>
          </a:p>
          <a:p>
            <a:r>
              <a:rPr lang="es-CO" sz="2000" dirty="0">
                <a:solidFill>
                  <a:schemeClr val="bg1"/>
                </a:solidFill>
                <a:latin typeface="Atami Bold" panose="00000500000000000000" pitchFamily="50" charset="0"/>
              </a:rPr>
              <a:t>• 1.035 investigaciones epidemiológicas de campo</a:t>
            </a:r>
          </a:p>
          <a:p>
            <a:r>
              <a:rPr lang="es-CO" sz="2000" dirty="0">
                <a:solidFill>
                  <a:schemeClr val="bg1"/>
                </a:solidFill>
                <a:latin typeface="Atami Bold" panose="00000500000000000000" pitchFamily="50" charset="0"/>
              </a:rPr>
              <a:t>• 70 ayudas alimentarias</a:t>
            </a:r>
          </a:p>
          <a:p>
            <a:r>
              <a:rPr lang="es-CO" sz="2000" dirty="0">
                <a:solidFill>
                  <a:schemeClr val="bg1"/>
                </a:solidFill>
                <a:latin typeface="Atami Bold" panose="00000500000000000000" pitchFamily="50" charset="0"/>
              </a:rPr>
              <a:t>• 653 seguimientos psicológicos </a:t>
            </a:r>
          </a:p>
          <a:p>
            <a:r>
              <a:rPr lang="es-CO" sz="2000" dirty="0">
                <a:solidFill>
                  <a:schemeClr val="bg1"/>
                </a:solidFill>
                <a:latin typeface="Atami Bold" panose="00000500000000000000" pitchFamily="50" charset="0"/>
              </a:rPr>
              <a:t>• 3.500 </a:t>
            </a:r>
            <a:r>
              <a:rPr lang="es-CO" dirty="0">
                <a:solidFill>
                  <a:schemeClr val="bg1"/>
                </a:solidFill>
                <a:latin typeface="Atami Bold" panose="00000500000000000000" pitchFamily="50" charset="0"/>
              </a:rPr>
              <a:t>pruebas para búsqueda activa de casos </a:t>
            </a:r>
          </a:p>
        </p:txBody>
      </p:sp>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7170" y="4381499"/>
            <a:ext cx="2196093" cy="2196093"/>
          </a:xfrm>
          <a:prstGeom prst="rect">
            <a:avLst/>
          </a:prstGeom>
        </p:spPr>
      </p:pic>
      <p:sp>
        <p:nvSpPr>
          <p:cNvPr id="18" name="CuadroTexto 17"/>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pic>
        <p:nvPicPr>
          <p:cNvPr id="19" name="Imagen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1613456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EC0F895-5FA9-4907-A5B3-AABEA1FEC1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1649"/>
          </a:xfrm>
          <a:prstGeom prst="rect">
            <a:avLst/>
          </a:prstGeom>
        </p:spPr>
      </p:pic>
      <p:sp>
        <p:nvSpPr>
          <p:cNvPr id="2055" name="4 Rectángulo">
            <a:extLst>
              <a:ext uri="{FF2B5EF4-FFF2-40B4-BE49-F238E27FC236}">
                <a16:creationId xmlns:a16="http://schemas.microsoft.com/office/drawing/2014/main" id="{2F017298-63EF-4DA3-BE43-E1B5CCFE03B0}"/>
              </a:ext>
            </a:extLst>
          </p:cNvPr>
          <p:cNvSpPr>
            <a:spLocks noChangeArrowheads="1"/>
          </p:cNvSpPr>
          <p:nvPr/>
        </p:nvSpPr>
        <p:spPr bwMode="auto">
          <a:xfrm>
            <a:off x="2520951" y="3262314"/>
            <a:ext cx="7388225" cy="923925"/>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es-CO" altLang="en-US" sz="3600" dirty="0">
                <a:effectLst>
                  <a:outerShdw blurRad="38100" dist="38100" dir="2700000" algn="tl">
                    <a:srgbClr val="000000">
                      <a:alpha val="43137"/>
                    </a:srgbClr>
                  </a:outerShdw>
                </a:effectLst>
                <a:latin typeface="Eras Demi ITC" panose="020B0805030504020804" pitchFamily="34" charset="0"/>
              </a:rPr>
              <a:t> </a:t>
            </a:r>
          </a:p>
          <a:p>
            <a:pPr algn="ctr" eaLnBrk="1" hangingPunct="1">
              <a:spcBef>
                <a:spcPct val="0"/>
              </a:spcBef>
              <a:buFontTx/>
              <a:buNone/>
              <a:defRPr/>
            </a:pPr>
            <a:endParaRPr lang="es-CO" altLang="en-US" sz="1800" dirty="0">
              <a:solidFill>
                <a:srgbClr val="000000"/>
              </a:solidFill>
              <a:cs typeface="Arial" charset="0"/>
            </a:endParaRPr>
          </a:p>
        </p:txBody>
      </p:sp>
      <p:sp>
        <p:nvSpPr>
          <p:cNvPr id="6" name="Marco 5">
            <a:extLst>
              <a:ext uri="{FF2B5EF4-FFF2-40B4-BE49-F238E27FC236}">
                <a16:creationId xmlns:a16="http://schemas.microsoft.com/office/drawing/2014/main" id="{7FC9A97E-5BA5-4E08-8502-DF161205E91C}"/>
              </a:ext>
            </a:extLst>
          </p:cNvPr>
          <p:cNvSpPr/>
          <p:nvPr/>
        </p:nvSpPr>
        <p:spPr>
          <a:xfrm>
            <a:off x="1930414" y="1681671"/>
            <a:ext cx="8331172" cy="3494658"/>
          </a:xfrm>
          <a:prstGeom prst="frame">
            <a:avLst>
              <a:gd name="adj1" fmla="val 88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solidFill>
                <a:schemeClr val="tx1"/>
              </a:solidFill>
            </a:endParaRPr>
          </a:p>
        </p:txBody>
      </p:sp>
      <p:sp>
        <p:nvSpPr>
          <p:cNvPr id="7" name="CuadroTexto 6">
            <a:extLst>
              <a:ext uri="{FF2B5EF4-FFF2-40B4-BE49-F238E27FC236}">
                <a16:creationId xmlns:a16="http://schemas.microsoft.com/office/drawing/2014/main" id="{9BBFF2B9-5B6C-41FF-AB77-C01978FEA935}"/>
              </a:ext>
            </a:extLst>
          </p:cNvPr>
          <p:cNvSpPr txBox="1"/>
          <p:nvPr/>
        </p:nvSpPr>
        <p:spPr>
          <a:xfrm>
            <a:off x="1524000" y="2561853"/>
            <a:ext cx="9165704" cy="2339102"/>
          </a:xfrm>
          <a:prstGeom prst="rect">
            <a:avLst/>
          </a:prstGeom>
          <a:noFill/>
        </p:spPr>
        <p:txBody>
          <a:bodyPr wrap="square" rtlCol="0">
            <a:spAutoFit/>
          </a:bodyPr>
          <a:lstStyle/>
          <a:p>
            <a:pPr algn="ctr">
              <a:defRPr/>
            </a:pPr>
            <a:r>
              <a:rPr lang="es-CO" altLang="en-US" sz="4000" b="1" dirty="0">
                <a:solidFill>
                  <a:schemeClr val="bg1"/>
                </a:solidFill>
                <a:latin typeface="Atami Bold" panose="00000500000000000000" pitchFamily="50" charset="0"/>
              </a:rPr>
              <a:t>Informe de Gestión Financiera a</a:t>
            </a:r>
            <a:r>
              <a:rPr lang="es-CO" sz="4000" b="1" dirty="0">
                <a:solidFill>
                  <a:schemeClr val="bg1"/>
                </a:solidFill>
                <a:latin typeface="Atami Bold" panose="00000500000000000000" pitchFamily="50" charset="0"/>
              </a:rPr>
              <a:t> Corte Diciembre 31 de 2020 - 2019</a:t>
            </a:r>
          </a:p>
          <a:p>
            <a:pPr algn="ctr"/>
            <a:endParaRPr lang="es-MX" sz="6600" b="1" dirty="0">
              <a:solidFill>
                <a:schemeClr val="bg1"/>
              </a:solidFill>
              <a:latin typeface="Atami Bold" panose="00000500000000000000" pitchFamily="50" charset="0"/>
            </a:endParaRPr>
          </a:p>
        </p:txBody>
      </p:sp>
      <p:sp>
        <p:nvSpPr>
          <p:cNvPr id="10" name="CuadroTexto 9">
            <a:extLst>
              <a:ext uri="{FF2B5EF4-FFF2-40B4-BE49-F238E27FC236}">
                <a16:creationId xmlns:a16="http://schemas.microsoft.com/office/drawing/2014/main" id="{9BA583FB-1BD3-476F-A9CB-3A9B6AE973D2}"/>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Financieros</a:t>
            </a:r>
            <a:endParaRPr lang="es-MX" sz="11500" b="1" dirty="0">
              <a:solidFill>
                <a:schemeClr val="bg1"/>
              </a:solidFill>
              <a:latin typeface="Atami Bold" panose="00000500000000000000" pitchFamily="50" charset="0"/>
            </a:endParaRPr>
          </a:p>
        </p:txBody>
      </p:sp>
      <p:pic>
        <p:nvPicPr>
          <p:cNvPr id="11" name="Imagen 10">
            <a:extLst>
              <a:ext uri="{FF2B5EF4-FFF2-40B4-BE49-F238E27FC236}">
                <a16:creationId xmlns:a16="http://schemas.microsoft.com/office/drawing/2014/main" id="{535CAD22-6D56-471C-AF13-5DAD512ADE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12" name="Terminador 6">
            <a:extLst>
              <a:ext uri="{FF2B5EF4-FFF2-40B4-BE49-F238E27FC236}">
                <a16:creationId xmlns:a16="http://schemas.microsoft.com/office/drawing/2014/main" id="{CEE25F1B-2B67-4146-A54F-672D62737723}"/>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3" name="Imagen 12">
            <a:extLst>
              <a:ext uri="{FF2B5EF4-FFF2-40B4-BE49-F238E27FC236}">
                <a16:creationId xmlns:a16="http://schemas.microsoft.com/office/drawing/2014/main" id="{E8485E46-4AA0-485B-898A-DA3E3E5A0C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8E1B62C-149F-4B5F-9B8A-97529C4D57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1649"/>
          </a:xfrm>
          <a:prstGeom prst="rect">
            <a:avLst/>
          </a:prstGeom>
        </p:spPr>
      </p:pic>
      <p:sp>
        <p:nvSpPr>
          <p:cNvPr id="6162" name="Título 2">
            <a:extLst>
              <a:ext uri="{FF2B5EF4-FFF2-40B4-BE49-F238E27FC236}">
                <a16:creationId xmlns:a16="http://schemas.microsoft.com/office/drawing/2014/main" id="{7F55605D-5D82-47B9-8C15-190D9B4F41DD}"/>
              </a:ext>
            </a:extLst>
          </p:cNvPr>
          <p:cNvSpPr>
            <a:spLocks noGrp="1"/>
          </p:cNvSpPr>
          <p:nvPr>
            <p:ph type="title"/>
          </p:nvPr>
        </p:nvSpPr>
        <p:spPr/>
        <p:txBody>
          <a:bodyPr/>
          <a:lstStyle/>
          <a:p>
            <a:pPr algn="ctr">
              <a:defRPr/>
            </a:pPr>
            <a:br>
              <a:rPr lang="es-ES" altLang="es-CO" dirty="0">
                <a:solidFill>
                  <a:schemeClr val="tx1">
                    <a:lumMod val="95000"/>
                    <a:lumOff val="5000"/>
                  </a:schemeClr>
                </a:solidFill>
              </a:rPr>
            </a:br>
            <a:endParaRPr lang="es-CO" altLang="es-CO" dirty="0">
              <a:solidFill>
                <a:schemeClr val="tx1">
                  <a:lumMod val="95000"/>
                  <a:lumOff val="5000"/>
                </a:schemeClr>
              </a:solidFill>
            </a:endParaRPr>
          </a:p>
        </p:txBody>
      </p:sp>
      <p:graphicFrame>
        <p:nvGraphicFramePr>
          <p:cNvPr id="12294" name="Gráfico 5">
            <a:extLst>
              <a:ext uri="{FF2B5EF4-FFF2-40B4-BE49-F238E27FC236}">
                <a16:creationId xmlns:a16="http://schemas.microsoft.com/office/drawing/2014/main" id="{F6080D77-DB6E-4993-B1F0-FB7D76AE9B55}"/>
              </a:ext>
            </a:extLst>
          </p:cNvPr>
          <p:cNvGraphicFramePr>
            <a:graphicFrameLocks/>
          </p:cNvGraphicFramePr>
          <p:nvPr>
            <p:extLst>
              <p:ext uri="{D42A27DB-BD31-4B8C-83A1-F6EECF244321}">
                <p14:modId xmlns:p14="http://schemas.microsoft.com/office/powerpoint/2010/main" val="3156103852"/>
              </p:ext>
            </p:extLst>
          </p:nvPr>
        </p:nvGraphicFramePr>
        <p:xfrm>
          <a:off x="1817688" y="1027906"/>
          <a:ext cx="7878762" cy="3773487"/>
        </p:xfrm>
        <a:graphic>
          <a:graphicData uri="http://schemas.openxmlformats.org/presentationml/2006/ole">
            <mc:AlternateContent xmlns:mc="http://schemas.openxmlformats.org/markup-compatibility/2006">
              <mc:Choice xmlns:v="urn:schemas-microsoft-com:vml" Requires="v">
                <p:oleObj name="Chart" r:id="rId3" imgW="7877141" imgH="3771781" progId="Excel.Chart.8">
                  <p:embed/>
                </p:oleObj>
              </mc:Choice>
              <mc:Fallback>
                <p:oleObj name="Chart" r:id="rId3" imgW="7877141" imgH="3771781" progId="Excel.Chart.8">
                  <p:embed/>
                  <p:pic>
                    <p:nvPicPr>
                      <p:cNvPr id="12294" name="Gráfico 5">
                        <a:extLst>
                          <a:ext uri="{FF2B5EF4-FFF2-40B4-BE49-F238E27FC236}">
                            <a16:creationId xmlns:a16="http://schemas.microsoft.com/office/drawing/2014/main" id="{F6080D77-DB6E-4993-B1F0-FB7D76AE9B55}"/>
                          </a:ext>
                        </a:extLst>
                      </p:cNvPr>
                      <p:cNvPicPr>
                        <a:picLocks noChangeArrowheads="1"/>
                      </p:cNvPicPr>
                      <p:nvPr/>
                    </p:nvPicPr>
                    <p:blipFill>
                      <a:blip r:embed="rId4"/>
                      <a:srcRect/>
                      <a:stretch>
                        <a:fillRect/>
                      </a:stretch>
                    </p:blipFill>
                    <p:spPr bwMode="auto">
                      <a:xfrm>
                        <a:off x="1817688" y="1027906"/>
                        <a:ext cx="7878762" cy="3773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5" name="CuadroTexto 7">
            <a:extLst>
              <a:ext uri="{FF2B5EF4-FFF2-40B4-BE49-F238E27FC236}">
                <a16:creationId xmlns:a16="http://schemas.microsoft.com/office/drawing/2014/main" id="{E355B317-C62E-43B8-85B7-863D2A5B6570}"/>
              </a:ext>
            </a:extLst>
          </p:cNvPr>
          <p:cNvSpPr txBox="1">
            <a:spLocks noChangeArrowheads="1"/>
          </p:cNvSpPr>
          <p:nvPr/>
        </p:nvSpPr>
        <p:spPr bwMode="auto">
          <a:xfrm>
            <a:off x="1868488" y="4861659"/>
            <a:ext cx="77771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El anterior grafico muestra el presupuesto definitivo de la ESE para las vigencias 2019 y 2020, el cual ha presentado una disminución en la vigencia 2020, con respecto al 2019, del 14%, lo que significa una disminución en  pesos de $ 1.477 Millones de pesos.</a:t>
            </a:r>
          </a:p>
          <a:p>
            <a:pPr algn="just"/>
            <a:r>
              <a:rPr lang="es-CO" altLang="es-CO" sz="2000" dirty="0">
                <a:solidFill>
                  <a:schemeClr val="bg1"/>
                </a:solidFill>
                <a:cs typeface="Calibri" panose="020F0502020204030204" pitchFamily="34" charset="0"/>
              </a:rPr>
              <a:t> </a:t>
            </a:r>
            <a:endParaRPr lang="es-CO" altLang="en-US" sz="2000" dirty="0">
              <a:solidFill>
                <a:schemeClr val="bg1"/>
              </a:solidFill>
              <a:cs typeface="Calibri" panose="020F0502020204030204" pitchFamily="34" charset="0"/>
            </a:endParaRPr>
          </a:p>
        </p:txBody>
      </p:sp>
      <p:sp>
        <p:nvSpPr>
          <p:cNvPr id="7" name="CuadroTexto 6">
            <a:extLst>
              <a:ext uri="{FF2B5EF4-FFF2-40B4-BE49-F238E27FC236}">
                <a16:creationId xmlns:a16="http://schemas.microsoft.com/office/drawing/2014/main" id="{63EE798E-8C75-43AD-9CED-BAC31FB4780B}"/>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Financieros</a:t>
            </a:r>
            <a:endParaRPr lang="es-MX" sz="11500" b="1" dirty="0">
              <a:solidFill>
                <a:schemeClr val="bg1"/>
              </a:solidFill>
              <a:latin typeface="Atami Bold" panose="00000500000000000000" pitchFamily="50" charset="0"/>
            </a:endParaRPr>
          </a:p>
        </p:txBody>
      </p:sp>
      <p:pic>
        <p:nvPicPr>
          <p:cNvPr id="8" name="Imagen 7">
            <a:extLst>
              <a:ext uri="{FF2B5EF4-FFF2-40B4-BE49-F238E27FC236}">
                <a16:creationId xmlns:a16="http://schemas.microsoft.com/office/drawing/2014/main" id="{C37DD6E0-85D5-43E1-83F5-25ECC6B9E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9" name="Terminador 6">
            <a:extLst>
              <a:ext uri="{FF2B5EF4-FFF2-40B4-BE49-F238E27FC236}">
                <a16:creationId xmlns:a16="http://schemas.microsoft.com/office/drawing/2014/main" id="{544BB26A-410D-49AA-845C-BFE7FDD064FE}"/>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a:extLst>
              <a:ext uri="{FF2B5EF4-FFF2-40B4-BE49-F238E27FC236}">
                <a16:creationId xmlns:a16="http://schemas.microsoft.com/office/drawing/2014/main" id="{4F88A5E5-EBF7-4D28-9681-2034CD623A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7E95B99-B6ED-4243-ADF7-82BF0F82A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1"/>
            <a:ext cx="12191999" cy="6851649"/>
          </a:xfrm>
          <a:prstGeom prst="rect">
            <a:avLst/>
          </a:prstGeom>
        </p:spPr>
      </p:pic>
      <p:graphicFrame>
        <p:nvGraphicFramePr>
          <p:cNvPr id="13317" name="Gráfico 6">
            <a:extLst>
              <a:ext uri="{FF2B5EF4-FFF2-40B4-BE49-F238E27FC236}">
                <a16:creationId xmlns:a16="http://schemas.microsoft.com/office/drawing/2014/main" id="{EFE9436D-1199-444D-8CF6-B38A1E4F79A8}"/>
              </a:ext>
            </a:extLst>
          </p:cNvPr>
          <p:cNvGraphicFramePr>
            <a:graphicFrameLocks/>
          </p:cNvGraphicFramePr>
          <p:nvPr>
            <p:extLst>
              <p:ext uri="{D42A27DB-BD31-4B8C-83A1-F6EECF244321}">
                <p14:modId xmlns:p14="http://schemas.microsoft.com/office/powerpoint/2010/main" val="412992787"/>
              </p:ext>
            </p:extLst>
          </p:nvPr>
        </p:nvGraphicFramePr>
        <p:xfrm>
          <a:off x="2264566" y="1387937"/>
          <a:ext cx="7662863" cy="3486150"/>
        </p:xfrm>
        <a:graphic>
          <a:graphicData uri="http://schemas.openxmlformats.org/presentationml/2006/ole">
            <mc:AlternateContent xmlns:mc="http://schemas.openxmlformats.org/markup-compatibility/2006">
              <mc:Choice xmlns:v="urn:schemas-microsoft-com:vml" Requires="v">
                <p:oleObj name="Chart" r:id="rId3" imgW="0" imgH="0" progId="Excel.Chart.8">
                  <p:embed/>
                </p:oleObj>
              </mc:Choice>
              <mc:Fallback>
                <p:oleObj name="Chart" r:id="rId3" imgW="0" imgH="0" progId="Excel.Chart.8">
                  <p:embed/>
                  <p:pic>
                    <p:nvPicPr>
                      <p:cNvPr id="13317" name="Gráfico 6">
                        <a:extLst>
                          <a:ext uri="{FF2B5EF4-FFF2-40B4-BE49-F238E27FC236}">
                            <a16:creationId xmlns:a16="http://schemas.microsoft.com/office/drawing/2014/main" id="{EFE9436D-1199-444D-8CF6-B38A1E4F79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4566" y="1387937"/>
                        <a:ext cx="7662863" cy="348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8" name="CuadroTexto 8">
            <a:extLst>
              <a:ext uri="{FF2B5EF4-FFF2-40B4-BE49-F238E27FC236}">
                <a16:creationId xmlns:a16="http://schemas.microsoft.com/office/drawing/2014/main" id="{C70C3F0B-1D5E-4091-96A5-48CC8BFE095E}"/>
              </a:ext>
            </a:extLst>
          </p:cNvPr>
          <p:cNvSpPr txBox="1">
            <a:spLocks noChangeArrowheads="1"/>
          </p:cNvSpPr>
          <p:nvPr/>
        </p:nvSpPr>
        <p:spPr bwMode="auto">
          <a:xfrm>
            <a:off x="2243136" y="5052885"/>
            <a:ext cx="77057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El presupuesto de la ESE, en lo que respecta a los ingresos reconocidos o facturados, ha presentado una disminución del 2019 al 2020, del 14% vemos que paso de 9.334 millones en la vigencia 2019 a $ 8.036 millones en el 2020. </a:t>
            </a:r>
          </a:p>
        </p:txBody>
      </p:sp>
      <p:sp>
        <p:nvSpPr>
          <p:cNvPr id="6" name="CuadroTexto 5">
            <a:extLst>
              <a:ext uri="{FF2B5EF4-FFF2-40B4-BE49-F238E27FC236}">
                <a16:creationId xmlns:a16="http://schemas.microsoft.com/office/drawing/2014/main" id="{63044FF4-3834-4593-8D3B-4335CA7C0F4B}"/>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Financieros</a:t>
            </a:r>
            <a:endParaRPr lang="es-MX" sz="11500" b="1" dirty="0">
              <a:solidFill>
                <a:schemeClr val="bg1"/>
              </a:solidFill>
              <a:latin typeface="Atami Bold" panose="00000500000000000000" pitchFamily="50" charset="0"/>
            </a:endParaRPr>
          </a:p>
        </p:txBody>
      </p:sp>
      <p:pic>
        <p:nvPicPr>
          <p:cNvPr id="7" name="Imagen 6">
            <a:extLst>
              <a:ext uri="{FF2B5EF4-FFF2-40B4-BE49-F238E27FC236}">
                <a16:creationId xmlns:a16="http://schemas.microsoft.com/office/drawing/2014/main" id="{87E81607-D11F-4CBB-84E8-3C4A5AC72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8" name="Terminador 6">
            <a:extLst>
              <a:ext uri="{FF2B5EF4-FFF2-40B4-BE49-F238E27FC236}">
                <a16:creationId xmlns:a16="http://schemas.microsoft.com/office/drawing/2014/main" id="{14B09E2B-EA16-430D-B6D9-4CF9B214D48C}"/>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7795DA8C-1122-4AF2-99A0-F6EE83B01F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3DFE8B1-44CE-4C9C-8686-ABFD6A67E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1999" cy="6851649"/>
          </a:xfrm>
          <a:prstGeom prst="rect">
            <a:avLst/>
          </a:prstGeom>
        </p:spPr>
      </p:pic>
      <p:graphicFrame>
        <p:nvGraphicFramePr>
          <p:cNvPr id="14341" name="Gráfico 6">
            <a:extLst>
              <a:ext uri="{FF2B5EF4-FFF2-40B4-BE49-F238E27FC236}">
                <a16:creationId xmlns:a16="http://schemas.microsoft.com/office/drawing/2014/main" id="{31E88AAC-97AA-4D03-ADF8-9ABB7271EFB2}"/>
              </a:ext>
            </a:extLst>
          </p:cNvPr>
          <p:cNvGraphicFramePr>
            <a:graphicFrameLocks/>
          </p:cNvGraphicFramePr>
          <p:nvPr>
            <p:extLst>
              <p:ext uri="{D42A27DB-BD31-4B8C-83A1-F6EECF244321}">
                <p14:modId xmlns:p14="http://schemas.microsoft.com/office/powerpoint/2010/main" val="1259012847"/>
              </p:ext>
            </p:extLst>
          </p:nvPr>
        </p:nvGraphicFramePr>
        <p:xfrm>
          <a:off x="2372519" y="1361369"/>
          <a:ext cx="7446962" cy="3702050"/>
        </p:xfrm>
        <a:graphic>
          <a:graphicData uri="http://schemas.openxmlformats.org/presentationml/2006/ole">
            <mc:AlternateContent xmlns:mc="http://schemas.openxmlformats.org/markup-compatibility/2006">
              <mc:Choice xmlns:v="urn:schemas-microsoft-com:vml" Requires="v">
                <p:oleObj name="Chart" r:id="rId4" imgW="0" imgH="0" progId="Excel.Chart.8">
                  <p:embed/>
                </p:oleObj>
              </mc:Choice>
              <mc:Fallback>
                <p:oleObj name="Chart" r:id="rId4" imgW="0" imgH="0" progId="Excel.Chart.8">
                  <p:embed/>
                  <p:pic>
                    <p:nvPicPr>
                      <p:cNvPr id="14341" name="Gráfico 6">
                        <a:extLst>
                          <a:ext uri="{FF2B5EF4-FFF2-40B4-BE49-F238E27FC236}">
                            <a16:creationId xmlns:a16="http://schemas.microsoft.com/office/drawing/2014/main" id="{31E88AAC-97AA-4D03-ADF8-9ABB7271EF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2519" y="1361369"/>
                        <a:ext cx="7446962" cy="370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342" name="CuadroTexto 8">
            <a:extLst>
              <a:ext uri="{FF2B5EF4-FFF2-40B4-BE49-F238E27FC236}">
                <a16:creationId xmlns:a16="http://schemas.microsoft.com/office/drawing/2014/main" id="{E3D16EFF-497F-4006-8FEF-DAA0BF419F4D}"/>
              </a:ext>
            </a:extLst>
          </p:cNvPr>
          <p:cNvSpPr txBox="1">
            <a:spLocks noChangeArrowheads="1"/>
          </p:cNvSpPr>
          <p:nvPr/>
        </p:nvSpPr>
        <p:spPr bwMode="auto">
          <a:xfrm>
            <a:off x="2387600" y="5295814"/>
            <a:ext cx="7416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Como se muestra en la grafica en las dos (2)  vigencias analizadas, los recaudos presentaron una disminución en el 2020, en  comparación con la vigencia 2019 de un 20%, es decir de $ 1.838 millones de pesos. </a:t>
            </a:r>
          </a:p>
        </p:txBody>
      </p:sp>
      <p:sp>
        <p:nvSpPr>
          <p:cNvPr id="6" name="CuadroTexto 5">
            <a:extLst>
              <a:ext uri="{FF2B5EF4-FFF2-40B4-BE49-F238E27FC236}">
                <a16:creationId xmlns:a16="http://schemas.microsoft.com/office/drawing/2014/main" id="{5DF16825-6262-4D33-AA74-13C797964871}"/>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Financieros</a:t>
            </a:r>
            <a:endParaRPr lang="es-MX" sz="11500" b="1" dirty="0">
              <a:solidFill>
                <a:schemeClr val="bg1"/>
              </a:solidFill>
              <a:latin typeface="Atami Bold" panose="00000500000000000000" pitchFamily="50" charset="0"/>
            </a:endParaRPr>
          </a:p>
        </p:txBody>
      </p:sp>
      <p:pic>
        <p:nvPicPr>
          <p:cNvPr id="7" name="Imagen 6">
            <a:extLst>
              <a:ext uri="{FF2B5EF4-FFF2-40B4-BE49-F238E27FC236}">
                <a16:creationId xmlns:a16="http://schemas.microsoft.com/office/drawing/2014/main" id="{07D029B1-DCDA-4B3D-BBD4-4DDD8134A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8" name="Terminador 6">
            <a:extLst>
              <a:ext uri="{FF2B5EF4-FFF2-40B4-BE49-F238E27FC236}">
                <a16:creationId xmlns:a16="http://schemas.microsoft.com/office/drawing/2014/main" id="{9F556123-E159-4C1B-A6F0-FB1B42E7145B}"/>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52E5FBF6-A869-4D06-86D6-ADD6246343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82FB206-B64F-4010-BC31-7C514EA83C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1"/>
            <a:ext cx="12191999" cy="6851649"/>
          </a:xfrm>
          <a:prstGeom prst="rect">
            <a:avLst/>
          </a:prstGeom>
        </p:spPr>
      </p:pic>
      <p:graphicFrame>
        <p:nvGraphicFramePr>
          <p:cNvPr id="16389" name="Gráfico 6">
            <a:extLst>
              <a:ext uri="{FF2B5EF4-FFF2-40B4-BE49-F238E27FC236}">
                <a16:creationId xmlns:a16="http://schemas.microsoft.com/office/drawing/2014/main" id="{94AC1C26-4970-4031-A59B-6A4EB078335A}"/>
              </a:ext>
            </a:extLst>
          </p:cNvPr>
          <p:cNvGraphicFramePr>
            <a:graphicFrameLocks/>
          </p:cNvGraphicFramePr>
          <p:nvPr>
            <p:extLst>
              <p:ext uri="{D42A27DB-BD31-4B8C-83A1-F6EECF244321}">
                <p14:modId xmlns:p14="http://schemas.microsoft.com/office/powerpoint/2010/main" val="642836165"/>
              </p:ext>
            </p:extLst>
          </p:nvPr>
        </p:nvGraphicFramePr>
        <p:xfrm>
          <a:off x="2266172" y="1162244"/>
          <a:ext cx="7302500" cy="3557588"/>
        </p:xfrm>
        <a:graphic>
          <a:graphicData uri="http://schemas.openxmlformats.org/presentationml/2006/ole">
            <mc:AlternateContent xmlns:mc="http://schemas.openxmlformats.org/markup-compatibility/2006">
              <mc:Choice xmlns:v="urn:schemas-microsoft-com:vml" Requires="v">
                <p:oleObj name="Chart" r:id="rId3" imgW="0" imgH="0" progId="Excel.Chart.8">
                  <p:embed/>
                </p:oleObj>
              </mc:Choice>
              <mc:Fallback>
                <p:oleObj name="Chart" r:id="rId3" imgW="0" imgH="0" progId="Excel.Chart.8">
                  <p:embed/>
                  <p:pic>
                    <p:nvPicPr>
                      <p:cNvPr id="16389" name="Gráfico 6">
                        <a:extLst>
                          <a:ext uri="{FF2B5EF4-FFF2-40B4-BE49-F238E27FC236}">
                            <a16:creationId xmlns:a16="http://schemas.microsoft.com/office/drawing/2014/main" id="{94AC1C26-4970-4031-A59B-6A4EB078335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6172" y="1162244"/>
                        <a:ext cx="7302500" cy="3557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0" name="CuadroTexto 8">
            <a:extLst>
              <a:ext uri="{FF2B5EF4-FFF2-40B4-BE49-F238E27FC236}">
                <a16:creationId xmlns:a16="http://schemas.microsoft.com/office/drawing/2014/main" id="{CF764B59-95D8-451F-9E72-CB5AE12B8646}"/>
              </a:ext>
            </a:extLst>
          </p:cNvPr>
          <p:cNvSpPr txBox="1">
            <a:spLocks noChangeArrowheads="1"/>
          </p:cNvSpPr>
          <p:nvPr/>
        </p:nvSpPr>
        <p:spPr bwMode="auto">
          <a:xfrm>
            <a:off x="2172510" y="5100833"/>
            <a:ext cx="7632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El presupuesto de gastos comprometidos se disminuyo proporcionalmente a la disminución que ha venido teniendo el presupuesto reconocido, en las dos (2) vigencias analizadas, del 2019 al 2020, tuvo una reducción del  14%.</a:t>
            </a:r>
          </a:p>
        </p:txBody>
      </p:sp>
      <p:sp>
        <p:nvSpPr>
          <p:cNvPr id="6" name="CuadroTexto 5">
            <a:extLst>
              <a:ext uri="{FF2B5EF4-FFF2-40B4-BE49-F238E27FC236}">
                <a16:creationId xmlns:a16="http://schemas.microsoft.com/office/drawing/2014/main" id="{FFA1D492-B9D7-4681-BCD6-CBEACD8586D2}"/>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Financieros</a:t>
            </a:r>
            <a:endParaRPr lang="es-MX" sz="11500" b="1" dirty="0">
              <a:solidFill>
                <a:schemeClr val="bg1"/>
              </a:solidFill>
              <a:latin typeface="Atami Bold" panose="00000500000000000000" pitchFamily="50" charset="0"/>
            </a:endParaRPr>
          </a:p>
        </p:txBody>
      </p:sp>
      <p:pic>
        <p:nvPicPr>
          <p:cNvPr id="7" name="Imagen 6">
            <a:extLst>
              <a:ext uri="{FF2B5EF4-FFF2-40B4-BE49-F238E27FC236}">
                <a16:creationId xmlns:a16="http://schemas.microsoft.com/office/drawing/2014/main" id="{37A98CD8-6974-498F-8DC7-D3E57568FE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8" name="Terminador 6">
            <a:extLst>
              <a:ext uri="{FF2B5EF4-FFF2-40B4-BE49-F238E27FC236}">
                <a16:creationId xmlns:a16="http://schemas.microsoft.com/office/drawing/2014/main" id="{AA4F9293-5194-4594-92FB-F1C498D415C6}"/>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B79C9919-B6DF-4234-96E3-3DC28EACB0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1115222" y="1465950"/>
            <a:ext cx="12635292" cy="2354491"/>
          </a:xfrm>
          <a:prstGeom prst="rect">
            <a:avLst/>
          </a:prstGeom>
          <a:noFill/>
        </p:spPr>
        <p:txBody>
          <a:bodyPr wrap="square" rtlCol="0">
            <a:spAutoFit/>
          </a:bodyPr>
          <a:lstStyle/>
          <a:p>
            <a:r>
              <a:rPr lang="es-MX" sz="3200" b="1" dirty="0">
                <a:solidFill>
                  <a:schemeClr val="bg1"/>
                </a:solidFill>
                <a:latin typeface="Atami Bold" panose="00000500000000000000" pitchFamily="50" charset="0"/>
              </a:rPr>
              <a:t>VALORES Y PRINCIPIOS INSTITUCIONALES</a:t>
            </a:r>
          </a:p>
          <a:p>
            <a:r>
              <a:rPr lang="es-MX" sz="11500" b="1" dirty="0">
                <a:solidFill>
                  <a:schemeClr val="bg1"/>
                </a:solidFill>
                <a:latin typeface="Atami Bold" panose="00000500000000000000" pitchFamily="50" charset="0"/>
              </a:rPr>
              <a:t> </a:t>
            </a:r>
          </a:p>
        </p:txBody>
      </p:sp>
      <p:sp>
        <p:nvSpPr>
          <p:cNvPr id="15" name="CuadroTexto 14"/>
          <p:cNvSpPr txBox="1"/>
          <p:nvPr/>
        </p:nvSpPr>
        <p:spPr>
          <a:xfrm>
            <a:off x="3637248" y="320046"/>
            <a:ext cx="6861296" cy="1200329"/>
          </a:xfrm>
          <a:prstGeom prst="rect">
            <a:avLst/>
          </a:prstGeom>
          <a:noFill/>
        </p:spPr>
        <p:txBody>
          <a:bodyPr wrap="square" rtlCol="0">
            <a:spAutoFit/>
          </a:bodyPr>
          <a:lstStyle/>
          <a:p>
            <a:r>
              <a:rPr lang="es-MX" sz="3200" b="1" dirty="0">
                <a:solidFill>
                  <a:schemeClr val="bg1"/>
                </a:solidFill>
                <a:latin typeface="Atami Bold" panose="00000500000000000000" pitchFamily="50" charset="0"/>
              </a:rPr>
              <a:t>     </a:t>
            </a:r>
            <a:r>
              <a:rPr lang="es-MX" sz="3600" b="1" dirty="0">
                <a:solidFill>
                  <a:schemeClr val="bg1"/>
                </a:solidFill>
                <a:latin typeface="Atami Bold" panose="00000500000000000000" pitchFamily="50" charset="0"/>
              </a:rPr>
              <a:t>PLATAFORMA</a:t>
            </a:r>
          </a:p>
          <a:p>
            <a:r>
              <a:rPr lang="es-MX" sz="3600" b="1" dirty="0">
                <a:solidFill>
                  <a:schemeClr val="bg1"/>
                </a:solidFill>
                <a:latin typeface="Atami Bold" panose="00000500000000000000" pitchFamily="50" charset="0"/>
              </a:rPr>
              <a:t>E S T R A T É G I C A </a:t>
            </a:r>
          </a:p>
        </p:txBody>
      </p:sp>
      <p:sp>
        <p:nvSpPr>
          <p:cNvPr id="16" name="CuadroTexto 15"/>
          <p:cNvSpPr txBox="1"/>
          <p:nvPr/>
        </p:nvSpPr>
        <p:spPr>
          <a:xfrm>
            <a:off x="2230993" y="2239283"/>
            <a:ext cx="8723787" cy="3970318"/>
          </a:xfrm>
          <a:prstGeom prst="rect">
            <a:avLst/>
          </a:prstGeom>
          <a:noFill/>
        </p:spPr>
        <p:txBody>
          <a:bodyPr wrap="square" numCol="2" rtlCol="0">
            <a:spAutoFit/>
          </a:bodyPr>
          <a:lstStyle/>
          <a:p>
            <a:pPr algn="just"/>
            <a:r>
              <a:rPr lang="es-MX" sz="4400" b="1" dirty="0">
                <a:solidFill>
                  <a:schemeClr val="bg1"/>
                </a:solidFill>
              </a:rPr>
              <a:t>Calidad. </a:t>
            </a:r>
          </a:p>
          <a:p>
            <a:pPr algn="just"/>
            <a:r>
              <a:rPr lang="es-MX" sz="5400" b="1" dirty="0">
                <a:solidFill>
                  <a:schemeClr val="bg1"/>
                </a:solidFill>
              </a:rPr>
              <a:t>Honestidad. </a:t>
            </a:r>
          </a:p>
          <a:p>
            <a:pPr algn="just"/>
            <a:r>
              <a:rPr lang="es-MX" sz="4000" b="1" dirty="0">
                <a:solidFill>
                  <a:schemeClr val="bg1"/>
                </a:solidFill>
              </a:rPr>
              <a:t>*Equidad. </a:t>
            </a:r>
          </a:p>
          <a:p>
            <a:pPr algn="just"/>
            <a:r>
              <a:rPr lang="es-MX" sz="2400" b="1" dirty="0">
                <a:solidFill>
                  <a:schemeClr val="bg1"/>
                </a:solidFill>
              </a:rPr>
              <a:t>Eficiencia. </a:t>
            </a:r>
          </a:p>
          <a:p>
            <a:pPr algn="just"/>
            <a:r>
              <a:rPr lang="es-MX" sz="5400" b="1" dirty="0">
                <a:solidFill>
                  <a:schemeClr val="bg1"/>
                </a:solidFill>
              </a:rPr>
              <a:t>Sostenibilidad.</a:t>
            </a:r>
          </a:p>
          <a:p>
            <a:pPr algn="just"/>
            <a:r>
              <a:rPr lang="es-MX" sz="3600" b="1" dirty="0">
                <a:solidFill>
                  <a:schemeClr val="bg1"/>
                </a:solidFill>
              </a:rPr>
              <a:t>*Transparencia.</a:t>
            </a:r>
          </a:p>
          <a:p>
            <a:pPr algn="just"/>
            <a:r>
              <a:rPr lang="es-MX" sz="6000" b="1" dirty="0">
                <a:solidFill>
                  <a:schemeClr val="bg1"/>
                </a:solidFill>
              </a:rPr>
              <a:t>Integralidad </a:t>
            </a:r>
          </a:p>
          <a:p>
            <a:pPr algn="just"/>
            <a:r>
              <a:rPr lang="es-MX" sz="4000" b="1" dirty="0">
                <a:solidFill>
                  <a:schemeClr val="bg1"/>
                </a:solidFill>
              </a:rPr>
              <a:t>*Seguridad. </a:t>
            </a:r>
          </a:p>
          <a:p>
            <a:pPr algn="just"/>
            <a:r>
              <a:rPr lang="es-MX" sz="2400" b="1" dirty="0">
                <a:solidFill>
                  <a:schemeClr val="bg1"/>
                </a:solidFill>
              </a:rPr>
              <a:t>Amabilidad. </a:t>
            </a:r>
          </a:p>
          <a:p>
            <a:pPr algn="just"/>
            <a:r>
              <a:rPr lang="es-MX" sz="5400" b="1" dirty="0">
                <a:solidFill>
                  <a:schemeClr val="bg1"/>
                </a:solidFill>
              </a:rPr>
              <a:t>Respeto. </a:t>
            </a:r>
          </a:p>
          <a:p>
            <a:pPr algn="just"/>
            <a:r>
              <a:rPr lang="es-MX" sz="2400" b="1" dirty="0">
                <a:solidFill>
                  <a:schemeClr val="bg1"/>
                </a:solidFill>
              </a:rPr>
              <a:t>*Compromiso Social.</a:t>
            </a:r>
          </a:p>
          <a:p>
            <a:pPr algn="just"/>
            <a:r>
              <a:rPr lang="es-MX" sz="4800" b="1" dirty="0">
                <a:solidFill>
                  <a:schemeClr val="bg1"/>
                </a:solidFill>
              </a:rPr>
              <a:t>Solidaridad</a:t>
            </a:r>
            <a:r>
              <a:rPr lang="es-MX" sz="2400" b="1" dirty="0">
                <a:solidFill>
                  <a:schemeClr val="bg1"/>
                </a:solidFill>
              </a:rPr>
              <a:t>.</a:t>
            </a:r>
            <a:endParaRPr lang="es-CO" sz="2400" b="1" dirty="0">
              <a:solidFill>
                <a:schemeClr val="bg1"/>
              </a:solidFill>
            </a:endParaRPr>
          </a:p>
        </p:txBody>
      </p:sp>
      <p:sp>
        <p:nvSpPr>
          <p:cNvPr id="18" name="CuadroTexto 17"/>
          <p:cNvSpPr txBox="1"/>
          <p:nvPr/>
        </p:nvSpPr>
        <p:spPr>
          <a:xfrm>
            <a:off x="865756" y="-862552"/>
            <a:ext cx="3770641"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INTRODUCCIÓN</a:t>
            </a:r>
            <a:r>
              <a:rPr lang="es-MX" sz="11500" b="1" dirty="0">
                <a:solidFill>
                  <a:schemeClr val="bg1"/>
                </a:solidFill>
                <a:latin typeface="Atami Bold" panose="00000500000000000000" pitchFamily="50" charset="0"/>
              </a:rPr>
              <a:t> </a:t>
            </a:r>
          </a:p>
        </p:txBody>
      </p:sp>
      <p:sp>
        <p:nvSpPr>
          <p:cNvPr id="17" name="Terminador 16"/>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20" name="Imagen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32" y="2153764"/>
            <a:ext cx="1921969" cy="1437472"/>
          </a:xfrm>
          <a:prstGeom prst="rect">
            <a:avLst/>
          </a:prstGeom>
          <a:ln>
            <a:noFill/>
          </a:ln>
          <a:effectLst>
            <a:softEdge rad="112500"/>
          </a:effectLst>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32" y="3486483"/>
            <a:ext cx="1921969" cy="1259021"/>
          </a:xfrm>
          <a:prstGeom prst="rect">
            <a:avLst/>
          </a:prstGeom>
          <a:ln>
            <a:noFill/>
          </a:ln>
          <a:effectLst>
            <a:softEdge rad="112500"/>
          </a:effectLst>
        </p:spPr>
      </p:pic>
      <p:pic>
        <p:nvPicPr>
          <p:cNvPr id="21" name="Imagen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700" y="4686168"/>
            <a:ext cx="1854201" cy="1307362"/>
          </a:xfrm>
          <a:prstGeom prst="rect">
            <a:avLst/>
          </a:prstGeom>
          <a:ln>
            <a:noFill/>
          </a:ln>
          <a:effectLst>
            <a:softEdge rad="112500"/>
          </a:effectLst>
        </p:spPr>
      </p:pic>
      <p:pic>
        <p:nvPicPr>
          <p:cNvPr id="22" name="Imagen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1061406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6606E9D-D1A2-496F-8ECC-531239EA60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351"/>
            <a:ext cx="12191999" cy="6851649"/>
          </a:xfrm>
          <a:prstGeom prst="rect">
            <a:avLst/>
          </a:prstGeom>
        </p:spPr>
      </p:pic>
      <p:graphicFrame>
        <p:nvGraphicFramePr>
          <p:cNvPr id="17413" name="Gráfico 6">
            <a:extLst>
              <a:ext uri="{FF2B5EF4-FFF2-40B4-BE49-F238E27FC236}">
                <a16:creationId xmlns:a16="http://schemas.microsoft.com/office/drawing/2014/main" id="{246430B2-A8AD-42FA-BCBD-4F613910156C}"/>
              </a:ext>
            </a:extLst>
          </p:cNvPr>
          <p:cNvGraphicFramePr>
            <a:graphicFrameLocks/>
          </p:cNvGraphicFramePr>
          <p:nvPr>
            <p:extLst>
              <p:ext uri="{D42A27DB-BD31-4B8C-83A1-F6EECF244321}">
                <p14:modId xmlns:p14="http://schemas.microsoft.com/office/powerpoint/2010/main" val="1486158584"/>
              </p:ext>
            </p:extLst>
          </p:nvPr>
        </p:nvGraphicFramePr>
        <p:xfrm>
          <a:off x="2365604" y="1095635"/>
          <a:ext cx="7591425" cy="3629025"/>
        </p:xfrm>
        <a:graphic>
          <a:graphicData uri="http://schemas.openxmlformats.org/presentationml/2006/ole">
            <mc:AlternateContent xmlns:mc="http://schemas.openxmlformats.org/markup-compatibility/2006">
              <mc:Choice xmlns:v="urn:schemas-microsoft-com:vml" Requires="v">
                <p:oleObj name="Chart" r:id="rId4" imgW="0" imgH="0" progId="Excel.Chart.8">
                  <p:embed/>
                </p:oleObj>
              </mc:Choice>
              <mc:Fallback>
                <p:oleObj name="Chart" r:id="rId4" imgW="0" imgH="0" progId="Excel.Chart.8">
                  <p:embed/>
                  <p:pic>
                    <p:nvPicPr>
                      <p:cNvPr id="17413" name="Gráfico 6">
                        <a:extLst>
                          <a:ext uri="{FF2B5EF4-FFF2-40B4-BE49-F238E27FC236}">
                            <a16:creationId xmlns:a16="http://schemas.microsoft.com/office/drawing/2014/main" id="{246430B2-A8AD-42FA-BCBD-4F613910156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5604" y="1095635"/>
                        <a:ext cx="7591425" cy="362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4" name="CuadroTexto 8">
            <a:extLst>
              <a:ext uri="{FF2B5EF4-FFF2-40B4-BE49-F238E27FC236}">
                <a16:creationId xmlns:a16="http://schemas.microsoft.com/office/drawing/2014/main" id="{6E0FA409-ED07-4436-A18E-B096EF0C3FAD}"/>
              </a:ext>
            </a:extLst>
          </p:cNvPr>
          <p:cNvSpPr txBox="1">
            <a:spLocks noChangeArrowheads="1"/>
          </p:cNvSpPr>
          <p:nvPr/>
        </p:nvSpPr>
        <p:spPr bwMode="auto">
          <a:xfrm>
            <a:off x="1840140" y="5105659"/>
            <a:ext cx="82819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El Hospital presenta en las vigencias analizadas un disminución en los pagos realizados al pasar de $ 8.923 millones de pesos pagados en el 2019, a $ 7.064 millones de pesos en el  2020, De igual forma de $7.815 Millones comprometidos en el 2020, cancelo $ 7.064 millones equivalente al 90% quedando por cancelar un 10% de sus compromisos presupuestales.</a:t>
            </a:r>
          </a:p>
        </p:txBody>
      </p:sp>
      <p:sp>
        <p:nvSpPr>
          <p:cNvPr id="6" name="CuadroTexto 5">
            <a:extLst>
              <a:ext uri="{FF2B5EF4-FFF2-40B4-BE49-F238E27FC236}">
                <a16:creationId xmlns:a16="http://schemas.microsoft.com/office/drawing/2014/main" id="{D9D2105D-5F8D-46C3-A90B-750F8B4311B8}"/>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Financieros</a:t>
            </a:r>
            <a:endParaRPr lang="es-MX" sz="11500" b="1" dirty="0">
              <a:solidFill>
                <a:schemeClr val="bg1"/>
              </a:solidFill>
              <a:latin typeface="Atami Bold" panose="00000500000000000000" pitchFamily="50" charset="0"/>
            </a:endParaRPr>
          </a:p>
        </p:txBody>
      </p:sp>
      <p:pic>
        <p:nvPicPr>
          <p:cNvPr id="7" name="Imagen 6">
            <a:extLst>
              <a:ext uri="{FF2B5EF4-FFF2-40B4-BE49-F238E27FC236}">
                <a16:creationId xmlns:a16="http://schemas.microsoft.com/office/drawing/2014/main" id="{1FD200BD-FD57-41B4-9DCF-80BB266F1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8" name="Terminador 6">
            <a:extLst>
              <a:ext uri="{FF2B5EF4-FFF2-40B4-BE49-F238E27FC236}">
                <a16:creationId xmlns:a16="http://schemas.microsoft.com/office/drawing/2014/main" id="{9FDEA1EF-853D-4D76-9782-ADD12D8B6635}"/>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5A43855B-FE61-4815-B7D9-5F902F82CB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5ADF3B2-8EC2-4EEC-B5C6-AAC9A14277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1649"/>
          </a:xfrm>
          <a:prstGeom prst="rect">
            <a:avLst/>
          </a:prstGeom>
        </p:spPr>
      </p:pic>
      <p:sp>
        <p:nvSpPr>
          <p:cNvPr id="2" name="1 Rectángulo">
            <a:extLst>
              <a:ext uri="{FF2B5EF4-FFF2-40B4-BE49-F238E27FC236}">
                <a16:creationId xmlns:a16="http://schemas.microsoft.com/office/drawing/2014/main" id="{5687BABC-2E4E-4955-A894-4001701F75F5}"/>
              </a:ext>
            </a:extLst>
          </p:cNvPr>
          <p:cNvSpPr/>
          <p:nvPr/>
        </p:nvSpPr>
        <p:spPr>
          <a:xfrm>
            <a:off x="3195638" y="2968626"/>
            <a:ext cx="5942012" cy="708025"/>
          </a:xfrm>
          <a:prstGeom prst="rect">
            <a:avLst/>
          </a:prstGeom>
        </p:spPr>
        <p:txBody>
          <a:bodyPr>
            <a:spAutoFit/>
          </a:bodyPr>
          <a:lstStyle/>
          <a:p>
            <a:pPr algn="ctr">
              <a:defRPr/>
            </a:pPr>
            <a:endParaRPr lang="es-ES_tradnl" sz="2000" b="1" dirty="0">
              <a:solidFill>
                <a:prstClr val="black"/>
              </a:solidFill>
              <a:effectLst>
                <a:outerShdw blurRad="38100" dist="38100" dir="2700000" algn="tl">
                  <a:srgbClr val="000000">
                    <a:alpha val="43137"/>
                  </a:srgbClr>
                </a:outerShdw>
              </a:effectLst>
              <a:latin typeface="AIGDT" panose="00000400000000000000" pitchFamily="2" charset="2"/>
            </a:endParaRPr>
          </a:p>
          <a:p>
            <a:pPr algn="ctr">
              <a:defRPr/>
            </a:pPr>
            <a:endParaRPr lang="es-CO" sz="2000" b="1" dirty="0">
              <a:solidFill>
                <a:prstClr val="black"/>
              </a:solidFill>
              <a:effectLst>
                <a:outerShdw blurRad="38100" dist="38100" dir="2700000" algn="tl">
                  <a:srgbClr val="000000">
                    <a:alpha val="43137"/>
                  </a:srgbClr>
                </a:outerShdw>
              </a:effectLst>
            </a:endParaRPr>
          </a:p>
        </p:txBody>
      </p:sp>
      <p:sp>
        <p:nvSpPr>
          <p:cNvPr id="19459" name="13 Rectángulo">
            <a:extLst>
              <a:ext uri="{FF2B5EF4-FFF2-40B4-BE49-F238E27FC236}">
                <a16:creationId xmlns:a16="http://schemas.microsoft.com/office/drawing/2014/main" id="{9B3BC523-2DFE-479B-A10D-94F6768B7084}"/>
              </a:ext>
            </a:extLst>
          </p:cNvPr>
          <p:cNvSpPr>
            <a:spLocks noChangeArrowheads="1"/>
          </p:cNvSpPr>
          <p:nvPr/>
        </p:nvSpPr>
        <p:spPr bwMode="auto">
          <a:xfrm rot="10800000" flipV="1">
            <a:off x="2206625" y="959203"/>
            <a:ext cx="7920038" cy="667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La actual administración recibió las finanzas de la ESE, con un presupuesto de ingresos y gastos para la vigencia 2020 inflado, lo que nos conllevo a reducir costos y gastos para poder equilibrar las finanzas, las cuales al corte diciembre 31 de 2020 están equilibradas en su manejo corriente.</a:t>
            </a:r>
          </a:p>
          <a:p>
            <a:pPr algn="just"/>
            <a:endParaRPr lang="es-CO" altLang="es-CO" sz="2000" dirty="0">
              <a:solidFill>
                <a:schemeClr val="bg1"/>
              </a:solidFill>
              <a:cs typeface="Calibri" panose="020F0502020204030204" pitchFamily="34" charset="0"/>
            </a:endParaRPr>
          </a:p>
          <a:p>
            <a:pPr algn="just"/>
            <a:r>
              <a:rPr lang="es-CO" altLang="es-CO" sz="2000" dirty="0">
                <a:solidFill>
                  <a:schemeClr val="bg1"/>
                </a:solidFill>
                <a:cs typeface="Calibri" panose="020F0502020204030204" pitchFamily="34" charset="0"/>
              </a:rPr>
              <a:t>Es de señalar de igual forma, que la ESE, presenta mas de 200 demandas laborales que aproximadamente suman mas de 10.500 millones de pesos, las cuales ninguna de las administraciones anteriores se dieron a la tarea de incorporar dichas cifras en los estados financieros y en el presupuesto de la ESE, ni se evidencian unos procesos claros de la defensa jurídica de la ESE.</a:t>
            </a:r>
          </a:p>
          <a:p>
            <a:pPr algn="just"/>
            <a:endParaRPr lang="es-CO" altLang="es-CO" sz="2000" dirty="0">
              <a:solidFill>
                <a:schemeClr val="bg1"/>
              </a:solidFill>
              <a:cs typeface="Calibri" panose="020F0502020204030204" pitchFamily="34" charset="0"/>
            </a:endParaRPr>
          </a:p>
          <a:p>
            <a:pPr algn="just"/>
            <a:r>
              <a:rPr lang="es-CO" altLang="es-CO" sz="2000" dirty="0">
                <a:solidFill>
                  <a:schemeClr val="bg1"/>
                </a:solidFill>
                <a:cs typeface="Calibri" panose="020F0502020204030204" pitchFamily="34" charset="0"/>
              </a:rPr>
              <a:t>Por esta razón, la actual administración creo un comité jurídico para establecer de manera ordenada y razonable un inventario de la cantidad de demandas, su estado actual y la cuantía de cada una de ellas, esto con el fin de realizar las gestiones a nivel nacional de la consecución de recursos para cumplir con estas demandas, dado que es imposible cumplir con recursos propios esos compromisos. </a:t>
            </a:r>
          </a:p>
          <a:p>
            <a:pPr algn="just"/>
            <a:r>
              <a:rPr lang="es-CO" altLang="es-CO" sz="2000" dirty="0">
                <a:cs typeface="Calibri" panose="020F0502020204030204" pitchFamily="34" charset="0"/>
              </a:rPr>
              <a:t> </a:t>
            </a:r>
          </a:p>
          <a:p>
            <a:pPr algn="just"/>
            <a:endParaRPr lang="es-CO" altLang="es-CO" sz="2400" dirty="0">
              <a:latin typeface="Century Schoolbook" panose="02040604050505020304" pitchFamily="18" charset="0"/>
            </a:endParaRPr>
          </a:p>
          <a:p>
            <a:pPr algn="just"/>
            <a:endParaRPr lang="es-CO" altLang="es-CO" sz="2400" dirty="0">
              <a:latin typeface="Century Schoolbook" panose="02040604050505020304" pitchFamily="18" charset="0"/>
            </a:endParaRPr>
          </a:p>
        </p:txBody>
      </p:sp>
      <p:sp>
        <p:nvSpPr>
          <p:cNvPr id="6" name="CuadroTexto 5">
            <a:extLst>
              <a:ext uri="{FF2B5EF4-FFF2-40B4-BE49-F238E27FC236}">
                <a16:creationId xmlns:a16="http://schemas.microsoft.com/office/drawing/2014/main" id="{2727947F-0EB6-4ECC-AC78-6C8B0094F0DD}"/>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Financieros</a:t>
            </a:r>
            <a:endParaRPr lang="es-MX" sz="11500" b="1" dirty="0">
              <a:solidFill>
                <a:schemeClr val="bg1"/>
              </a:solidFill>
              <a:latin typeface="Atami Bold" panose="00000500000000000000" pitchFamily="50" charset="0"/>
            </a:endParaRPr>
          </a:p>
        </p:txBody>
      </p:sp>
      <p:pic>
        <p:nvPicPr>
          <p:cNvPr id="7" name="Imagen 6">
            <a:extLst>
              <a:ext uri="{FF2B5EF4-FFF2-40B4-BE49-F238E27FC236}">
                <a16:creationId xmlns:a16="http://schemas.microsoft.com/office/drawing/2014/main" id="{F8629973-34D2-4E34-B5A7-323F31088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8" name="Terminador 6">
            <a:extLst>
              <a:ext uri="{FF2B5EF4-FFF2-40B4-BE49-F238E27FC236}">
                <a16:creationId xmlns:a16="http://schemas.microsoft.com/office/drawing/2014/main" id="{15067276-D069-47D1-BF6E-A43818D9F06E}"/>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21B26C17-88B4-4D66-9F15-20B01FD04C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0027B4C-9378-40CD-BD15-D021500588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1649"/>
          </a:xfrm>
          <a:prstGeom prst="rect">
            <a:avLst/>
          </a:prstGeom>
        </p:spPr>
      </p:pic>
      <p:sp>
        <p:nvSpPr>
          <p:cNvPr id="2" name="1 Rectángulo">
            <a:extLst>
              <a:ext uri="{FF2B5EF4-FFF2-40B4-BE49-F238E27FC236}">
                <a16:creationId xmlns:a16="http://schemas.microsoft.com/office/drawing/2014/main" id="{BCF06DE6-9B74-4FB7-800D-A681ACC925C8}"/>
              </a:ext>
            </a:extLst>
          </p:cNvPr>
          <p:cNvSpPr/>
          <p:nvPr/>
        </p:nvSpPr>
        <p:spPr>
          <a:xfrm>
            <a:off x="3195638" y="2968626"/>
            <a:ext cx="5942012" cy="708025"/>
          </a:xfrm>
          <a:prstGeom prst="rect">
            <a:avLst/>
          </a:prstGeom>
        </p:spPr>
        <p:txBody>
          <a:bodyPr>
            <a:spAutoFit/>
          </a:bodyPr>
          <a:lstStyle/>
          <a:p>
            <a:pPr algn="ctr">
              <a:defRPr/>
            </a:pPr>
            <a:endParaRPr lang="es-ES_tradnl" sz="2000" b="1" dirty="0">
              <a:solidFill>
                <a:prstClr val="black"/>
              </a:solidFill>
              <a:effectLst>
                <a:outerShdw blurRad="38100" dist="38100" dir="2700000" algn="tl">
                  <a:srgbClr val="000000">
                    <a:alpha val="43137"/>
                  </a:srgbClr>
                </a:outerShdw>
              </a:effectLst>
              <a:latin typeface="AIGDT" panose="00000400000000000000" pitchFamily="2" charset="2"/>
            </a:endParaRPr>
          </a:p>
          <a:p>
            <a:pPr algn="ctr">
              <a:defRPr/>
            </a:pPr>
            <a:endParaRPr lang="es-CO" sz="2000" b="1" dirty="0">
              <a:solidFill>
                <a:prstClr val="black"/>
              </a:solidFill>
              <a:effectLst>
                <a:outerShdw blurRad="38100" dist="38100" dir="2700000" algn="tl">
                  <a:srgbClr val="000000">
                    <a:alpha val="43137"/>
                  </a:srgbClr>
                </a:outerShdw>
              </a:effectLst>
            </a:endParaRPr>
          </a:p>
        </p:txBody>
      </p:sp>
      <p:sp>
        <p:nvSpPr>
          <p:cNvPr id="15364" name="Título 2">
            <a:extLst>
              <a:ext uri="{FF2B5EF4-FFF2-40B4-BE49-F238E27FC236}">
                <a16:creationId xmlns:a16="http://schemas.microsoft.com/office/drawing/2014/main" id="{18C5E18D-A908-4FF0-BA36-EEB324234295}"/>
              </a:ext>
            </a:extLst>
          </p:cNvPr>
          <p:cNvSpPr>
            <a:spLocks noGrp="1"/>
          </p:cNvSpPr>
          <p:nvPr>
            <p:ph type="title"/>
          </p:nvPr>
        </p:nvSpPr>
        <p:spPr>
          <a:xfrm>
            <a:off x="2152650" y="2380468"/>
            <a:ext cx="7886700" cy="1325562"/>
          </a:xfrm>
        </p:spPr>
        <p:txBody>
          <a:bodyPr/>
          <a:lstStyle/>
          <a:p>
            <a:pPr algn="ctr">
              <a:defRPr/>
            </a:pPr>
            <a:r>
              <a:rPr lang="es-ES" altLang="es-CO" sz="4000" b="1" dirty="0">
                <a:solidFill>
                  <a:schemeClr val="bg1"/>
                </a:solidFill>
                <a:latin typeface="Atami Bold" panose="00000500000000000000" pitchFamily="50" charset="0"/>
                <a:ea typeface="+mn-ea"/>
                <a:cs typeface="Arial" panose="020B0604020202020204" pitchFamily="34" charset="0"/>
              </a:rPr>
              <a:t>INFORME</a:t>
            </a:r>
            <a:r>
              <a:rPr lang="es-ES" altLang="es-CO" sz="4000" b="1" dirty="0">
                <a:solidFill>
                  <a:schemeClr val="bg1"/>
                </a:solidFill>
              </a:rPr>
              <a:t> </a:t>
            </a:r>
            <a:r>
              <a:rPr lang="es-ES" altLang="es-CO" sz="4000" b="1" dirty="0">
                <a:solidFill>
                  <a:schemeClr val="bg1"/>
                </a:solidFill>
                <a:latin typeface="Atami Bold" panose="00000500000000000000" pitchFamily="50" charset="0"/>
                <a:ea typeface="+mn-ea"/>
                <a:cs typeface="Arial" panose="020B0604020202020204" pitchFamily="34" charset="0"/>
              </a:rPr>
              <a:t>CONTABLE </a:t>
            </a:r>
            <a:br>
              <a:rPr lang="es-ES" altLang="es-CO" sz="4000" b="1" dirty="0">
                <a:solidFill>
                  <a:schemeClr val="bg1"/>
                </a:solidFill>
                <a:latin typeface="Atami Bold" panose="00000500000000000000" pitchFamily="50" charset="0"/>
                <a:ea typeface="+mn-ea"/>
                <a:cs typeface="Arial" panose="020B0604020202020204" pitchFamily="34" charset="0"/>
              </a:rPr>
            </a:br>
            <a:r>
              <a:rPr lang="es-ES" altLang="es-CO" sz="4000" b="1" dirty="0">
                <a:solidFill>
                  <a:schemeClr val="bg1"/>
                </a:solidFill>
                <a:latin typeface="Atami Bold" panose="00000500000000000000" pitchFamily="50" charset="0"/>
                <a:ea typeface="+mn-ea"/>
                <a:cs typeface="Arial" panose="020B0604020202020204" pitchFamily="34" charset="0"/>
              </a:rPr>
              <a:t>2020 - 2019</a:t>
            </a:r>
            <a:endParaRPr lang="es-CO" altLang="es-CO" sz="4000" b="1" dirty="0">
              <a:solidFill>
                <a:schemeClr val="bg1"/>
              </a:solidFill>
              <a:latin typeface="Atami Bold" panose="00000500000000000000" pitchFamily="50" charset="0"/>
              <a:ea typeface="+mn-ea"/>
              <a:cs typeface="Arial" panose="020B0604020202020204" pitchFamily="34" charset="0"/>
            </a:endParaRPr>
          </a:p>
        </p:txBody>
      </p:sp>
      <p:sp>
        <p:nvSpPr>
          <p:cNvPr id="6" name="Marco 5">
            <a:extLst>
              <a:ext uri="{FF2B5EF4-FFF2-40B4-BE49-F238E27FC236}">
                <a16:creationId xmlns:a16="http://schemas.microsoft.com/office/drawing/2014/main" id="{D4DE6DA9-F98C-4234-9FF9-76F5B10E1494}"/>
              </a:ext>
            </a:extLst>
          </p:cNvPr>
          <p:cNvSpPr/>
          <p:nvPr/>
        </p:nvSpPr>
        <p:spPr>
          <a:xfrm>
            <a:off x="1930414" y="1681671"/>
            <a:ext cx="8331172" cy="3494658"/>
          </a:xfrm>
          <a:prstGeom prst="frame">
            <a:avLst>
              <a:gd name="adj1" fmla="val 88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solidFill>
                <a:schemeClr val="tx1"/>
              </a:solidFill>
            </a:endParaRPr>
          </a:p>
        </p:txBody>
      </p:sp>
      <p:sp>
        <p:nvSpPr>
          <p:cNvPr id="7" name="CuadroTexto 6">
            <a:extLst>
              <a:ext uri="{FF2B5EF4-FFF2-40B4-BE49-F238E27FC236}">
                <a16:creationId xmlns:a16="http://schemas.microsoft.com/office/drawing/2014/main" id="{C066EDBB-8E03-4162-844A-54BB3E422D91}"/>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Contables</a:t>
            </a:r>
            <a:endParaRPr lang="es-MX" sz="11500" b="1" dirty="0">
              <a:solidFill>
                <a:schemeClr val="bg1"/>
              </a:solidFill>
              <a:latin typeface="Atami Bold" panose="00000500000000000000" pitchFamily="50" charset="0"/>
            </a:endParaRPr>
          </a:p>
        </p:txBody>
      </p:sp>
      <p:pic>
        <p:nvPicPr>
          <p:cNvPr id="8" name="Imagen 7">
            <a:extLst>
              <a:ext uri="{FF2B5EF4-FFF2-40B4-BE49-F238E27FC236}">
                <a16:creationId xmlns:a16="http://schemas.microsoft.com/office/drawing/2014/main" id="{D50217FB-3210-4F33-8F52-490FB1CF6A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9" name="Terminador 6">
            <a:extLst>
              <a:ext uri="{FF2B5EF4-FFF2-40B4-BE49-F238E27FC236}">
                <a16:creationId xmlns:a16="http://schemas.microsoft.com/office/drawing/2014/main" id="{2E51891C-89F2-42E0-9C77-539C7DC5BC58}"/>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a:extLst>
              <a:ext uri="{FF2B5EF4-FFF2-40B4-BE49-F238E27FC236}">
                <a16:creationId xmlns:a16="http://schemas.microsoft.com/office/drawing/2014/main" id="{039A9C1C-1228-46D7-9B38-CA85A795E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F20A3F7-0530-45CD-B673-3458F2580A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1"/>
            <a:ext cx="12191999" cy="6851649"/>
          </a:xfrm>
          <a:prstGeom prst="rect">
            <a:avLst/>
          </a:prstGeom>
        </p:spPr>
      </p:pic>
      <p:sp>
        <p:nvSpPr>
          <p:cNvPr id="21506" name="13 Rectángulo">
            <a:extLst>
              <a:ext uri="{FF2B5EF4-FFF2-40B4-BE49-F238E27FC236}">
                <a16:creationId xmlns:a16="http://schemas.microsoft.com/office/drawing/2014/main" id="{712BDDB8-A242-4671-B794-DE99F6184FCC}"/>
              </a:ext>
            </a:extLst>
          </p:cNvPr>
          <p:cNvSpPr>
            <a:spLocks noChangeArrowheads="1"/>
          </p:cNvSpPr>
          <p:nvPr/>
        </p:nvSpPr>
        <p:spPr bwMode="auto">
          <a:xfrm rot="10800000" flipV="1">
            <a:off x="1919288" y="2800350"/>
            <a:ext cx="7777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endParaRPr lang="es-CO" altLang="es-CO" sz="2400">
              <a:latin typeface="Century Schoolbook" panose="02040604050505020304" pitchFamily="18" charset="0"/>
            </a:endParaRPr>
          </a:p>
          <a:p>
            <a:pPr algn="just"/>
            <a:endParaRPr lang="es-CO" altLang="es-CO" sz="2400">
              <a:latin typeface="Century Schoolbook" panose="02040604050505020304" pitchFamily="18" charset="0"/>
            </a:endParaRPr>
          </a:p>
        </p:txBody>
      </p:sp>
      <p:graphicFrame>
        <p:nvGraphicFramePr>
          <p:cNvPr id="21510" name="Gráfico 4">
            <a:extLst>
              <a:ext uri="{FF2B5EF4-FFF2-40B4-BE49-F238E27FC236}">
                <a16:creationId xmlns:a16="http://schemas.microsoft.com/office/drawing/2014/main" id="{25DDE42F-17E2-4289-B4F7-E33F30603B64}"/>
              </a:ext>
            </a:extLst>
          </p:cNvPr>
          <p:cNvGraphicFramePr>
            <a:graphicFrameLocks/>
          </p:cNvGraphicFramePr>
          <p:nvPr>
            <p:extLst>
              <p:ext uri="{D42A27DB-BD31-4B8C-83A1-F6EECF244321}">
                <p14:modId xmlns:p14="http://schemas.microsoft.com/office/powerpoint/2010/main" val="862090600"/>
              </p:ext>
            </p:extLst>
          </p:nvPr>
        </p:nvGraphicFramePr>
        <p:xfrm>
          <a:off x="2308226" y="1129750"/>
          <a:ext cx="7375525" cy="3630612"/>
        </p:xfrm>
        <a:graphic>
          <a:graphicData uri="http://schemas.openxmlformats.org/presentationml/2006/ole">
            <mc:AlternateContent xmlns:mc="http://schemas.openxmlformats.org/markup-compatibility/2006">
              <mc:Choice xmlns:v="urn:schemas-microsoft-com:vml" Requires="v">
                <p:oleObj name="Chart" r:id="rId3" imgW="0" imgH="0" progId="Excel.Chart.8">
                  <p:embed/>
                </p:oleObj>
              </mc:Choice>
              <mc:Fallback>
                <p:oleObj name="Chart" r:id="rId3" imgW="0" imgH="0" progId="Excel.Chart.8">
                  <p:embed/>
                  <p:pic>
                    <p:nvPicPr>
                      <p:cNvPr id="21510" name="Gráfico 4">
                        <a:extLst>
                          <a:ext uri="{FF2B5EF4-FFF2-40B4-BE49-F238E27FC236}">
                            <a16:creationId xmlns:a16="http://schemas.microsoft.com/office/drawing/2014/main" id="{25DDE42F-17E2-4289-B4F7-E33F30603B6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226" y="1129750"/>
                        <a:ext cx="7375525" cy="3630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11" name="12 Rectángulo">
            <a:extLst>
              <a:ext uri="{FF2B5EF4-FFF2-40B4-BE49-F238E27FC236}">
                <a16:creationId xmlns:a16="http://schemas.microsoft.com/office/drawing/2014/main" id="{ADC7AB61-E771-4D0F-8B25-DC62E6A68C10}"/>
              </a:ext>
            </a:extLst>
          </p:cNvPr>
          <p:cNvSpPr>
            <a:spLocks noChangeArrowheads="1"/>
          </p:cNvSpPr>
          <p:nvPr/>
        </p:nvSpPr>
        <p:spPr bwMode="auto">
          <a:xfrm>
            <a:off x="2063750" y="5230263"/>
            <a:ext cx="80645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En las vigencias analizadas, observamos que se presentó un aumento del 23% en los activos de la Entidad del 2019 al 2020, al pasar de $ 6.806 millones a $ 8.402 millones de pesos, es decir en $ 1.596 millones de pesos, esto debido básicamente al incremento de la cartera de la ESE.</a:t>
            </a:r>
          </a:p>
        </p:txBody>
      </p:sp>
      <p:sp>
        <p:nvSpPr>
          <p:cNvPr id="7" name="CuadroTexto 6">
            <a:extLst>
              <a:ext uri="{FF2B5EF4-FFF2-40B4-BE49-F238E27FC236}">
                <a16:creationId xmlns:a16="http://schemas.microsoft.com/office/drawing/2014/main" id="{FF631CDB-83EC-495F-9DF4-928BCC4E8416}"/>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Contables</a:t>
            </a:r>
            <a:endParaRPr lang="es-MX" sz="11500" b="1" dirty="0">
              <a:solidFill>
                <a:schemeClr val="bg1"/>
              </a:solidFill>
              <a:latin typeface="Atami Bold" panose="00000500000000000000" pitchFamily="50" charset="0"/>
            </a:endParaRPr>
          </a:p>
        </p:txBody>
      </p:sp>
      <p:pic>
        <p:nvPicPr>
          <p:cNvPr id="8" name="Imagen 7">
            <a:extLst>
              <a:ext uri="{FF2B5EF4-FFF2-40B4-BE49-F238E27FC236}">
                <a16:creationId xmlns:a16="http://schemas.microsoft.com/office/drawing/2014/main" id="{1B2A6AE6-73DD-43A6-9CCA-E1F626D1D5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9" name="Terminador 6">
            <a:extLst>
              <a:ext uri="{FF2B5EF4-FFF2-40B4-BE49-F238E27FC236}">
                <a16:creationId xmlns:a16="http://schemas.microsoft.com/office/drawing/2014/main" id="{FBCDFFD5-BDC7-4E81-A6BD-F227376F223C}"/>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a:extLst>
              <a:ext uri="{FF2B5EF4-FFF2-40B4-BE49-F238E27FC236}">
                <a16:creationId xmlns:a16="http://schemas.microsoft.com/office/drawing/2014/main" id="{4D3D41D2-1CAA-4C15-B38A-72B45E95B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A3E3530-3E7F-4A53-970D-08CC0369FB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1"/>
            <a:ext cx="12191999" cy="6851649"/>
          </a:xfrm>
          <a:prstGeom prst="rect">
            <a:avLst/>
          </a:prstGeom>
        </p:spPr>
      </p:pic>
      <p:sp>
        <p:nvSpPr>
          <p:cNvPr id="22530" name="13 Rectángulo">
            <a:extLst>
              <a:ext uri="{FF2B5EF4-FFF2-40B4-BE49-F238E27FC236}">
                <a16:creationId xmlns:a16="http://schemas.microsoft.com/office/drawing/2014/main" id="{6087134C-28B0-4B00-8BAE-DA2956D2DEDD}"/>
              </a:ext>
            </a:extLst>
          </p:cNvPr>
          <p:cNvSpPr>
            <a:spLocks noChangeArrowheads="1"/>
          </p:cNvSpPr>
          <p:nvPr/>
        </p:nvSpPr>
        <p:spPr bwMode="auto">
          <a:xfrm rot="10800000" flipV="1">
            <a:off x="1919288" y="2800350"/>
            <a:ext cx="7777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endParaRPr lang="es-CO" altLang="es-CO" sz="2400">
              <a:latin typeface="Century Schoolbook" panose="02040604050505020304" pitchFamily="18" charset="0"/>
            </a:endParaRPr>
          </a:p>
          <a:p>
            <a:pPr algn="just"/>
            <a:endParaRPr lang="es-CO" altLang="es-CO" sz="2400">
              <a:latin typeface="Century Schoolbook" panose="02040604050505020304" pitchFamily="18" charset="0"/>
            </a:endParaRPr>
          </a:p>
        </p:txBody>
      </p:sp>
      <p:graphicFrame>
        <p:nvGraphicFramePr>
          <p:cNvPr id="22534" name="Gráfico 4">
            <a:extLst>
              <a:ext uri="{FF2B5EF4-FFF2-40B4-BE49-F238E27FC236}">
                <a16:creationId xmlns:a16="http://schemas.microsoft.com/office/drawing/2014/main" id="{3BFA36FE-5501-447A-81A4-8C3BE95A8171}"/>
              </a:ext>
            </a:extLst>
          </p:cNvPr>
          <p:cNvGraphicFramePr>
            <a:graphicFrameLocks/>
          </p:cNvGraphicFramePr>
          <p:nvPr>
            <p:extLst>
              <p:ext uri="{D42A27DB-BD31-4B8C-83A1-F6EECF244321}">
                <p14:modId xmlns:p14="http://schemas.microsoft.com/office/powerpoint/2010/main" val="447396542"/>
              </p:ext>
            </p:extLst>
          </p:nvPr>
        </p:nvGraphicFramePr>
        <p:xfrm>
          <a:off x="2691348" y="1352939"/>
          <a:ext cx="6809303" cy="3423816"/>
        </p:xfrm>
        <a:graphic>
          <a:graphicData uri="http://schemas.openxmlformats.org/presentationml/2006/ole">
            <mc:AlternateContent xmlns:mc="http://schemas.openxmlformats.org/markup-compatibility/2006">
              <mc:Choice xmlns:v="urn:schemas-microsoft-com:vml" Requires="v">
                <p:oleObj name="Chart" r:id="rId3" imgW="8019946" imgH="4210057" progId="Excel.Chart.8">
                  <p:embed/>
                </p:oleObj>
              </mc:Choice>
              <mc:Fallback>
                <p:oleObj name="Chart" r:id="rId3" imgW="8019946" imgH="4210057" progId="Excel.Chart.8">
                  <p:embed/>
                  <p:pic>
                    <p:nvPicPr>
                      <p:cNvPr id="22534" name="Gráfico 4">
                        <a:extLst>
                          <a:ext uri="{FF2B5EF4-FFF2-40B4-BE49-F238E27FC236}">
                            <a16:creationId xmlns:a16="http://schemas.microsoft.com/office/drawing/2014/main" id="{3BFA36FE-5501-447A-81A4-8C3BE95A8171}"/>
                          </a:ext>
                        </a:extLst>
                      </p:cNvPr>
                      <p:cNvPicPr>
                        <a:picLocks noChangeArrowheads="1"/>
                      </p:cNvPicPr>
                      <p:nvPr/>
                    </p:nvPicPr>
                    <p:blipFill>
                      <a:blip r:embed="rId4"/>
                      <a:srcRect/>
                      <a:stretch>
                        <a:fillRect/>
                      </a:stretch>
                    </p:blipFill>
                    <p:spPr bwMode="auto">
                      <a:xfrm>
                        <a:off x="2691348" y="1352939"/>
                        <a:ext cx="6809303" cy="3423816"/>
                      </a:xfrm>
                      <a:prstGeom prst="rect">
                        <a:avLst/>
                      </a:prstGeom>
                      <a:noFill/>
                    </p:spPr>
                  </p:pic>
                </p:oleObj>
              </mc:Fallback>
            </mc:AlternateContent>
          </a:graphicData>
        </a:graphic>
      </p:graphicFrame>
      <p:sp>
        <p:nvSpPr>
          <p:cNvPr id="22535" name="12 Rectángulo">
            <a:extLst>
              <a:ext uri="{FF2B5EF4-FFF2-40B4-BE49-F238E27FC236}">
                <a16:creationId xmlns:a16="http://schemas.microsoft.com/office/drawing/2014/main" id="{43A36718-FFF3-4227-88D8-E1D995269694}"/>
              </a:ext>
            </a:extLst>
          </p:cNvPr>
          <p:cNvSpPr>
            <a:spLocks noChangeArrowheads="1"/>
          </p:cNvSpPr>
          <p:nvPr/>
        </p:nvSpPr>
        <p:spPr bwMode="auto">
          <a:xfrm>
            <a:off x="2063750" y="4868863"/>
            <a:ext cx="80645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dirty="0">
                <a:solidFill>
                  <a:schemeClr val="bg1"/>
                </a:solidFill>
                <a:cs typeface="Calibri" panose="020F0502020204030204" pitchFamily="34" charset="0"/>
              </a:rPr>
              <a:t>En las vigencias analizadas, observamos que se presentó un aumento del 205% en el pasivo de la Entidad del 2019 al 2020, al pasar de $ 1.265 millones a $3.860 millones de pesos, esto debido a la incorporación de pasivos por deudas laborales incorporados al corte de la vigencia 2020, por valor de $ 1.980 millones de pesos, por sentencias judiciales en segunda instancia, que no fueron incorporadas por las administraciones anteriores de la ESE.</a:t>
            </a:r>
          </a:p>
        </p:txBody>
      </p:sp>
      <p:sp>
        <p:nvSpPr>
          <p:cNvPr id="7" name="CuadroTexto 6">
            <a:extLst>
              <a:ext uri="{FF2B5EF4-FFF2-40B4-BE49-F238E27FC236}">
                <a16:creationId xmlns:a16="http://schemas.microsoft.com/office/drawing/2014/main" id="{8780A168-46CE-4AB5-B6B7-2A8331EEA12D}"/>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Contables</a:t>
            </a:r>
            <a:endParaRPr lang="es-MX" sz="11500" b="1" dirty="0">
              <a:solidFill>
                <a:schemeClr val="bg1"/>
              </a:solidFill>
              <a:latin typeface="Atami Bold" panose="00000500000000000000" pitchFamily="50" charset="0"/>
            </a:endParaRPr>
          </a:p>
        </p:txBody>
      </p:sp>
      <p:pic>
        <p:nvPicPr>
          <p:cNvPr id="8" name="Imagen 7">
            <a:extLst>
              <a:ext uri="{FF2B5EF4-FFF2-40B4-BE49-F238E27FC236}">
                <a16:creationId xmlns:a16="http://schemas.microsoft.com/office/drawing/2014/main" id="{B074087E-8181-4C42-85A4-723A6008BE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9" name="Terminador 6">
            <a:extLst>
              <a:ext uri="{FF2B5EF4-FFF2-40B4-BE49-F238E27FC236}">
                <a16:creationId xmlns:a16="http://schemas.microsoft.com/office/drawing/2014/main" id="{C151CAAB-78F6-4FE7-B2C0-B72F01D2224A}"/>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a:extLst>
              <a:ext uri="{FF2B5EF4-FFF2-40B4-BE49-F238E27FC236}">
                <a16:creationId xmlns:a16="http://schemas.microsoft.com/office/drawing/2014/main" id="{F384250D-3483-4AD4-B560-D0C8DBAAE0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E107F5D-687E-4E55-867E-5D8AD5697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23554" name="13 Rectángulo">
            <a:extLst>
              <a:ext uri="{FF2B5EF4-FFF2-40B4-BE49-F238E27FC236}">
                <a16:creationId xmlns:a16="http://schemas.microsoft.com/office/drawing/2014/main" id="{A2CF8048-0F49-459F-BC39-515D6739710F}"/>
              </a:ext>
            </a:extLst>
          </p:cNvPr>
          <p:cNvSpPr>
            <a:spLocks noChangeArrowheads="1"/>
          </p:cNvSpPr>
          <p:nvPr/>
        </p:nvSpPr>
        <p:spPr bwMode="auto">
          <a:xfrm rot="10800000" flipV="1">
            <a:off x="1919288" y="2800350"/>
            <a:ext cx="7777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endParaRPr lang="es-CO" altLang="es-CO" sz="2400">
              <a:latin typeface="Century Schoolbook" panose="02040604050505020304" pitchFamily="18" charset="0"/>
            </a:endParaRPr>
          </a:p>
          <a:p>
            <a:pPr algn="just"/>
            <a:endParaRPr lang="es-CO" altLang="es-CO" sz="2400">
              <a:latin typeface="Century Schoolbook" panose="02040604050505020304" pitchFamily="18" charset="0"/>
            </a:endParaRPr>
          </a:p>
        </p:txBody>
      </p:sp>
      <p:graphicFrame>
        <p:nvGraphicFramePr>
          <p:cNvPr id="23558" name="Gráfico 4">
            <a:extLst>
              <a:ext uri="{FF2B5EF4-FFF2-40B4-BE49-F238E27FC236}">
                <a16:creationId xmlns:a16="http://schemas.microsoft.com/office/drawing/2014/main" id="{E894D0A8-C28B-4DCC-A5B7-66DFED3E1A38}"/>
              </a:ext>
            </a:extLst>
          </p:cNvPr>
          <p:cNvGraphicFramePr>
            <a:graphicFrameLocks/>
          </p:cNvGraphicFramePr>
          <p:nvPr>
            <p:extLst>
              <p:ext uri="{D42A27DB-BD31-4B8C-83A1-F6EECF244321}">
                <p14:modId xmlns:p14="http://schemas.microsoft.com/office/powerpoint/2010/main" val="2088339461"/>
              </p:ext>
            </p:extLst>
          </p:nvPr>
        </p:nvGraphicFramePr>
        <p:xfrm>
          <a:off x="2644695" y="1257056"/>
          <a:ext cx="6902610" cy="3632070"/>
        </p:xfrm>
        <a:graphic>
          <a:graphicData uri="http://schemas.openxmlformats.org/presentationml/2006/ole">
            <mc:AlternateContent xmlns:mc="http://schemas.openxmlformats.org/markup-compatibility/2006">
              <mc:Choice xmlns:v="urn:schemas-microsoft-com:vml" Requires="v">
                <p:oleObj name="Chart" r:id="rId3" imgW="0" imgH="0" progId="Excel.Chart.8">
                  <p:embed/>
                </p:oleObj>
              </mc:Choice>
              <mc:Fallback>
                <p:oleObj name="Chart" r:id="rId3" imgW="0" imgH="0" progId="Excel.Chart.8">
                  <p:embed/>
                  <p:pic>
                    <p:nvPicPr>
                      <p:cNvPr id="23558" name="Gráfico 4">
                        <a:extLst>
                          <a:ext uri="{FF2B5EF4-FFF2-40B4-BE49-F238E27FC236}">
                            <a16:creationId xmlns:a16="http://schemas.microsoft.com/office/drawing/2014/main" id="{E894D0A8-C28B-4DCC-A5B7-66DFED3E1A3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695" y="1257056"/>
                        <a:ext cx="6902610" cy="3632070"/>
                      </a:xfrm>
                      <a:prstGeom prst="rect">
                        <a:avLst/>
                      </a:prstGeom>
                      <a:noFill/>
                    </p:spPr>
                  </p:pic>
                </p:oleObj>
              </mc:Fallback>
            </mc:AlternateContent>
          </a:graphicData>
        </a:graphic>
      </p:graphicFrame>
      <p:sp>
        <p:nvSpPr>
          <p:cNvPr id="23559" name="CuadroTexto 6">
            <a:extLst>
              <a:ext uri="{FF2B5EF4-FFF2-40B4-BE49-F238E27FC236}">
                <a16:creationId xmlns:a16="http://schemas.microsoft.com/office/drawing/2014/main" id="{7FE98E0E-CD19-45F7-A174-8228C8032B33}"/>
              </a:ext>
            </a:extLst>
          </p:cNvPr>
          <p:cNvSpPr txBox="1">
            <a:spLocks noChangeArrowheads="1"/>
          </p:cNvSpPr>
          <p:nvPr/>
        </p:nvSpPr>
        <p:spPr bwMode="auto">
          <a:xfrm>
            <a:off x="2243930" y="4942678"/>
            <a:ext cx="7704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dirty="0">
                <a:solidFill>
                  <a:schemeClr val="bg1"/>
                </a:solidFill>
                <a:cs typeface="Calibri" panose="020F0502020204030204" pitchFamily="34" charset="0"/>
              </a:rPr>
              <a:t>La ESE, presenta en las vigencias analizadas un Patrimonio Institucional con una disminución de la vigencia 2020, en comparación con la vigencia  2019, de un 18%; es decir se disminuyo en $ 999 millones de pesos, esto debido básicamente al aumento del pasivo, entre otros conceptos. </a:t>
            </a:r>
          </a:p>
        </p:txBody>
      </p:sp>
      <p:sp>
        <p:nvSpPr>
          <p:cNvPr id="7" name="CuadroTexto 6">
            <a:extLst>
              <a:ext uri="{FF2B5EF4-FFF2-40B4-BE49-F238E27FC236}">
                <a16:creationId xmlns:a16="http://schemas.microsoft.com/office/drawing/2014/main" id="{EAC2E262-D54D-4B13-94D5-DBFF95413935}"/>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Contables</a:t>
            </a:r>
            <a:endParaRPr lang="es-MX" sz="11500" b="1" dirty="0">
              <a:solidFill>
                <a:schemeClr val="bg1"/>
              </a:solidFill>
              <a:latin typeface="Atami Bold" panose="00000500000000000000" pitchFamily="50" charset="0"/>
            </a:endParaRPr>
          </a:p>
        </p:txBody>
      </p:sp>
      <p:pic>
        <p:nvPicPr>
          <p:cNvPr id="8" name="Imagen 7">
            <a:extLst>
              <a:ext uri="{FF2B5EF4-FFF2-40B4-BE49-F238E27FC236}">
                <a16:creationId xmlns:a16="http://schemas.microsoft.com/office/drawing/2014/main" id="{D1201D68-B47D-443E-B956-3B118BAAD9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9" name="Terminador 6">
            <a:extLst>
              <a:ext uri="{FF2B5EF4-FFF2-40B4-BE49-F238E27FC236}">
                <a16:creationId xmlns:a16="http://schemas.microsoft.com/office/drawing/2014/main" id="{D12FE656-0E46-42B5-83C5-7206802A356E}"/>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a:extLst>
              <a:ext uri="{FF2B5EF4-FFF2-40B4-BE49-F238E27FC236}">
                <a16:creationId xmlns:a16="http://schemas.microsoft.com/office/drawing/2014/main" id="{2EE430FC-1DBE-4F56-BD4B-E7D7BC172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A28230F-F6FC-4F30-ABD6-FB6818A15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351"/>
            <a:ext cx="12191999" cy="6851649"/>
          </a:xfrm>
          <a:prstGeom prst="rect">
            <a:avLst/>
          </a:prstGeom>
        </p:spPr>
      </p:pic>
      <p:sp>
        <p:nvSpPr>
          <p:cNvPr id="24578" name="13 Rectángulo">
            <a:extLst>
              <a:ext uri="{FF2B5EF4-FFF2-40B4-BE49-F238E27FC236}">
                <a16:creationId xmlns:a16="http://schemas.microsoft.com/office/drawing/2014/main" id="{E2D51445-3BA8-49CD-AA8D-CC2F0E43372A}"/>
              </a:ext>
            </a:extLst>
          </p:cNvPr>
          <p:cNvSpPr>
            <a:spLocks noChangeArrowheads="1"/>
          </p:cNvSpPr>
          <p:nvPr/>
        </p:nvSpPr>
        <p:spPr bwMode="auto">
          <a:xfrm rot="10800000" flipV="1">
            <a:off x="1919288" y="2800350"/>
            <a:ext cx="7777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endParaRPr lang="es-CO" altLang="es-CO" sz="2400">
              <a:latin typeface="Century Schoolbook" panose="02040604050505020304" pitchFamily="18" charset="0"/>
            </a:endParaRPr>
          </a:p>
          <a:p>
            <a:pPr algn="just"/>
            <a:endParaRPr lang="es-CO" altLang="es-CO" sz="2400">
              <a:latin typeface="Century Schoolbook" panose="02040604050505020304" pitchFamily="18" charset="0"/>
            </a:endParaRPr>
          </a:p>
        </p:txBody>
      </p:sp>
      <p:sp>
        <p:nvSpPr>
          <p:cNvPr id="24582" name="CuadroTexto 6">
            <a:extLst>
              <a:ext uri="{FF2B5EF4-FFF2-40B4-BE49-F238E27FC236}">
                <a16:creationId xmlns:a16="http://schemas.microsoft.com/office/drawing/2014/main" id="{F622B5E9-C111-4C77-98FF-08DFAB723FAF}"/>
              </a:ext>
            </a:extLst>
          </p:cNvPr>
          <p:cNvSpPr txBox="1">
            <a:spLocks noChangeArrowheads="1"/>
          </p:cNvSpPr>
          <p:nvPr/>
        </p:nvSpPr>
        <p:spPr bwMode="auto">
          <a:xfrm>
            <a:off x="2172511" y="5096328"/>
            <a:ext cx="73453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La ESE, presenta en las vigencias analizadas unos ingresos operacionales con un aumento de la vigencia 2020, en comparación con la vigencia  2019, de un 5%; es decir aumentó en $ 375 millones de pesos, esto debido básicamente al aumento de la venta de servicios de salud.</a:t>
            </a:r>
          </a:p>
        </p:txBody>
      </p:sp>
      <p:graphicFrame>
        <p:nvGraphicFramePr>
          <p:cNvPr id="24583" name="Gráfico 7">
            <a:extLst>
              <a:ext uri="{FF2B5EF4-FFF2-40B4-BE49-F238E27FC236}">
                <a16:creationId xmlns:a16="http://schemas.microsoft.com/office/drawing/2014/main" id="{48709427-CCEE-4AE0-A6BF-C2C7DCFBC1EC}"/>
              </a:ext>
            </a:extLst>
          </p:cNvPr>
          <p:cNvGraphicFramePr>
            <a:graphicFrameLocks/>
          </p:cNvGraphicFramePr>
          <p:nvPr>
            <p:extLst>
              <p:ext uri="{D42A27DB-BD31-4B8C-83A1-F6EECF244321}">
                <p14:modId xmlns:p14="http://schemas.microsoft.com/office/powerpoint/2010/main" val="1602697470"/>
              </p:ext>
            </p:extLst>
          </p:nvPr>
        </p:nvGraphicFramePr>
        <p:xfrm>
          <a:off x="2630212" y="1452347"/>
          <a:ext cx="6355313" cy="3546182"/>
        </p:xfrm>
        <a:graphic>
          <a:graphicData uri="http://schemas.openxmlformats.org/presentationml/2006/ole">
            <mc:AlternateContent xmlns:mc="http://schemas.openxmlformats.org/markup-compatibility/2006">
              <mc:Choice xmlns:v="urn:schemas-microsoft-com:vml" Requires="v">
                <p:oleObj name="Chart" r:id="rId3" imgW="0" imgH="0" progId="Excel.Chart.8">
                  <p:embed/>
                </p:oleObj>
              </mc:Choice>
              <mc:Fallback>
                <p:oleObj name="Chart" r:id="rId3" imgW="0" imgH="0" progId="Excel.Chart.8">
                  <p:embed/>
                  <p:pic>
                    <p:nvPicPr>
                      <p:cNvPr id="24583" name="Gráfico 7">
                        <a:extLst>
                          <a:ext uri="{FF2B5EF4-FFF2-40B4-BE49-F238E27FC236}">
                            <a16:creationId xmlns:a16="http://schemas.microsoft.com/office/drawing/2014/main" id="{48709427-CCEE-4AE0-A6BF-C2C7DCFBC1E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212" y="1452347"/>
                        <a:ext cx="6355313" cy="3546182"/>
                      </a:xfrm>
                      <a:prstGeom prst="rect">
                        <a:avLst/>
                      </a:prstGeom>
                      <a:noFill/>
                    </p:spPr>
                  </p:pic>
                </p:oleObj>
              </mc:Fallback>
            </mc:AlternateContent>
          </a:graphicData>
        </a:graphic>
      </p:graphicFrame>
      <p:sp>
        <p:nvSpPr>
          <p:cNvPr id="7" name="CuadroTexto 6">
            <a:extLst>
              <a:ext uri="{FF2B5EF4-FFF2-40B4-BE49-F238E27FC236}">
                <a16:creationId xmlns:a16="http://schemas.microsoft.com/office/drawing/2014/main" id="{79BCF898-38A2-4F59-93FC-0DAB171C52CB}"/>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Contables</a:t>
            </a:r>
            <a:endParaRPr lang="es-MX" sz="11500" b="1" dirty="0">
              <a:solidFill>
                <a:schemeClr val="bg1"/>
              </a:solidFill>
              <a:latin typeface="Atami Bold" panose="00000500000000000000" pitchFamily="50" charset="0"/>
            </a:endParaRPr>
          </a:p>
        </p:txBody>
      </p:sp>
      <p:pic>
        <p:nvPicPr>
          <p:cNvPr id="8" name="Imagen 7">
            <a:extLst>
              <a:ext uri="{FF2B5EF4-FFF2-40B4-BE49-F238E27FC236}">
                <a16:creationId xmlns:a16="http://schemas.microsoft.com/office/drawing/2014/main" id="{54BBEBF9-99E3-4A5B-AE4D-61C60AB52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9" name="Terminador 6">
            <a:extLst>
              <a:ext uri="{FF2B5EF4-FFF2-40B4-BE49-F238E27FC236}">
                <a16:creationId xmlns:a16="http://schemas.microsoft.com/office/drawing/2014/main" id="{428698FE-1D83-455C-BAEA-8D673AC36314}"/>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a:extLst>
              <a:ext uri="{FF2B5EF4-FFF2-40B4-BE49-F238E27FC236}">
                <a16:creationId xmlns:a16="http://schemas.microsoft.com/office/drawing/2014/main" id="{5E29B684-7B2C-4034-8D88-8C71431BB4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3F95E6A-66C0-4970-88A0-4527B990D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1"/>
            <a:ext cx="12191999" cy="6851649"/>
          </a:xfrm>
          <a:prstGeom prst="rect">
            <a:avLst/>
          </a:prstGeom>
        </p:spPr>
      </p:pic>
      <p:sp>
        <p:nvSpPr>
          <p:cNvPr id="25605" name="CuadroTexto 6">
            <a:extLst>
              <a:ext uri="{FF2B5EF4-FFF2-40B4-BE49-F238E27FC236}">
                <a16:creationId xmlns:a16="http://schemas.microsoft.com/office/drawing/2014/main" id="{C9D33090-2A00-4653-81A2-D782861FD40E}"/>
              </a:ext>
            </a:extLst>
          </p:cNvPr>
          <p:cNvSpPr txBox="1">
            <a:spLocks noChangeArrowheads="1"/>
          </p:cNvSpPr>
          <p:nvPr/>
        </p:nvSpPr>
        <p:spPr bwMode="auto">
          <a:xfrm>
            <a:off x="2546707" y="4859532"/>
            <a:ext cx="67691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El presente grafico, nos señala el comparativo de los costos de ventas que se incurrieron durante las vigencias analizadas 2020 – 2019, donde observamos unos costos de ventas con un leve incremento en la vigencia 2020, al pasar de $ 972 millones de pesos en el 2019 a $ 974 millones de pesos en el 2020. </a:t>
            </a:r>
          </a:p>
        </p:txBody>
      </p:sp>
      <p:graphicFrame>
        <p:nvGraphicFramePr>
          <p:cNvPr id="25606" name="Gráfico 7">
            <a:extLst>
              <a:ext uri="{FF2B5EF4-FFF2-40B4-BE49-F238E27FC236}">
                <a16:creationId xmlns:a16="http://schemas.microsoft.com/office/drawing/2014/main" id="{1B4B790F-9EF6-45DF-8F5E-C07BE0DA43E8}"/>
              </a:ext>
            </a:extLst>
          </p:cNvPr>
          <p:cNvGraphicFramePr>
            <a:graphicFrameLocks/>
          </p:cNvGraphicFramePr>
          <p:nvPr>
            <p:extLst>
              <p:ext uri="{D42A27DB-BD31-4B8C-83A1-F6EECF244321}">
                <p14:modId xmlns:p14="http://schemas.microsoft.com/office/powerpoint/2010/main" val="1248206852"/>
              </p:ext>
            </p:extLst>
          </p:nvPr>
        </p:nvGraphicFramePr>
        <p:xfrm>
          <a:off x="2708243" y="1205840"/>
          <a:ext cx="6446027" cy="3653692"/>
        </p:xfrm>
        <a:graphic>
          <a:graphicData uri="http://schemas.openxmlformats.org/presentationml/2006/ole">
            <mc:AlternateContent xmlns:mc="http://schemas.openxmlformats.org/markup-compatibility/2006">
              <mc:Choice xmlns:v="urn:schemas-microsoft-com:vml" Requires="v">
                <p:oleObj name="Chart" r:id="rId3" imgW="0" imgH="0" progId="Excel.Chart.8">
                  <p:embed/>
                </p:oleObj>
              </mc:Choice>
              <mc:Fallback>
                <p:oleObj name="Chart" r:id="rId3" imgW="0" imgH="0" progId="Excel.Chart.8">
                  <p:embed/>
                  <p:pic>
                    <p:nvPicPr>
                      <p:cNvPr id="25606" name="Gráfico 7">
                        <a:extLst>
                          <a:ext uri="{FF2B5EF4-FFF2-40B4-BE49-F238E27FC236}">
                            <a16:creationId xmlns:a16="http://schemas.microsoft.com/office/drawing/2014/main" id="{1B4B790F-9EF6-45DF-8F5E-C07BE0DA43E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243" y="1205840"/>
                        <a:ext cx="6446027" cy="3653692"/>
                      </a:xfrm>
                      <a:prstGeom prst="rect">
                        <a:avLst/>
                      </a:prstGeom>
                      <a:noFill/>
                    </p:spPr>
                  </p:pic>
                </p:oleObj>
              </mc:Fallback>
            </mc:AlternateContent>
          </a:graphicData>
        </a:graphic>
      </p:graphicFrame>
      <p:sp>
        <p:nvSpPr>
          <p:cNvPr id="6" name="CuadroTexto 5">
            <a:extLst>
              <a:ext uri="{FF2B5EF4-FFF2-40B4-BE49-F238E27FC236}">
                <a16:creationId xmlns:a16="http://schemas.microsoft.com/office/drawing/2014/main" id="{C07AB261-E9E2-4C17-98B5-5D129A35B21A}"/>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Contables</a:t>
            </a:r>
            <a:endParaRPr lang="es-MX" sz="11500" b="1" dirty="0">
              <a:solidFill>
                <a:schemeClr val="bg1"/>
              </a:solidFill>
              <a:latin typeface="Atami Bold" panose="00000500000000000000" pitchFamily="50" charset="0"/>
            </a:endParaRPr>
          </a:p>
        </p:txBody>
      </p:sp>
      <p:pic>
        <p:nvPicPr>
          <p:cNvPr id="7" name="Imagen 6">
            <a:extLst>
              <a:ext uri="{FF2B5EF4-FFF2-40B4-BE49-F238E27FC236}">
                <a16:creationId xmlns:a16="http://schemas.microsoft.com/office/drawing/2014/main" id="{491E946B-A979-422A-8F87-0BC3F261D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8" name="Terminador 6">
            <a:extLst>
              <a:ext uri="{FF2B5EF4-FFF2-40B4-BE49-F238E27FC236}">
                <a16:creationId xmlns:a16="http://schemas.microsoft.com/office/drawing/2014/main" id="{9A6A3369-8C1D-4130-A655-38FADEB953BF}"/>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BD656B12-F2A7-47F3-8A9D-AAA24ACD68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98071D5-E399-4F67-845C-BA0DCCC300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1"/>
            <a:ext cx="12191999" cy="6851649"/>
          </a:xfrm>
          <a:prstGeom prst="rect">
            <a:avLst/>
          </a:prstGeom>
        </p:spPr>
      </p:pic>
      <p:graphicFrame>
        <p:nvGraphicFramePr>
          <p:cNvPr id="26629" name="Gráfico 4">
            <a:extLst>
              <a:ext uri="{FF2B5EF4-FFF2-40B4-BE49-F238E27FC236}">
                <a16:creationId xmlns:a16="http://schemas.microsoft.com/office/drawing/2014/main" id="{9ED708DC-C74E-4FFA-A883-9DA4A6300BE5}"/>
              </a:ext>
            </a:extLst>
          </p:cNvPr>
          <p:cNvGraphicFramePr>
            <a:graphicFrameLocks/>
          </p:cNvGraphicFramePr>
          <p:nvPr>
            <p:extLst>
              <p:ext uri="{D42A27DB-BD31-4B8C-83A1-F6EECF244321}">
                <p14:modId xmlns:p14="http://schemas.microsoft.com/office/powerpoint/2010/main" val="1428519991"/>
              </p:ext>
            </p:extLst>
          </p:nvPr>
        </p:nvGraphicFramePr>
        <p:xfrm>
          <a:off x="2777737" y="1172095"/>
          <a:ext cx="6492064" cy="3480868"/>
        </p:xfrm>
        <a:graphic>
          <a:graphicData uri="http://schemas.openxmlformats.org/presentationml/2006/ole">
            <mc:AlternateContent xmlns:mc="http://schemas.openxmlformats.org/markup-compatibility/2006">
              <mc:Choice xmlns:v="urn:schemas-microsoft-com:vml" Requires="v">
                <p:oleObj name="Chart" r:id="rId3" imgW="0" imgH="0" progId="Excel.Chart.8">
                  <p:embed/>
                </p:oleObj>
              </mc:Choice>
              <mc:Fallback>
                <p:oleObj name="Chart" r:id="rId3" imgW="0" imgH="0" progId="Excel.Chart.8">
                  <p:embed/>
                  <p:pic>
                    <p:nvPicPr>
                      <p:cNvPr id="26629" name="Gráfico 4">
                        <a:extLst>
                          <a:ext uri="{FF2B5EF4-FFF2-40B4-BE49-F238E27FC236}">
                            <a16:creationId xmlns:a16="http://schemas.microsoft.com/office/drawing/2014/main" id="{9ED708DC-C74E-4FFA-A883-9DA4A6300BE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737" y="1172095"/>
                        <a:ext cx="6492064" cy="3480868"/>
                      </a:xfrm>
                      <a:prstGeom prst="rect">
                        <a:avLst/>
                      </a:prstGeom>
                      <a:noFill/>
                    </p:spPr>
                  </p:pic>
                </p:oleObj>
              </mc:Fallback>
            </mc:AlternateContent>
          </a:graphicData>
        </a:graphic>
      </p:graphicFrame>
      <p:sp>
        <p:nvSpPr>
          <p:cNvPr id="26630" name="CuadroTexto 6">
            <a:extLst>
              <a:ext uri="{FF2B5EF4-FFF2-40B4-BE49-F238E27FC236}">
                <a16:creationId xmlns:a16="http://schemas.microsoft.com/office/drawing/2014/main" id="{905904C5-C754-465B-8A3A-2F04EEBA38EE}"/>
              </a:ext>
            </a:extLst>
          </p:cNvPr>
          <p:cNvSpPr txBox="1">
            <a:spLocks noChangeArrowheads="1"/>
          </p:cNvSpPr>
          <p:nvPr/>
        </p:nvSpPr>
        <p:spPr bwMode="auto">
          <a:xfrm>
            <a:off x="2351088" y="4652963"/>
            <a:ext cx="73453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dirty="0">
                <a:solidFill>
                  <a:schemeClr val="bg1"/>
                </a:solidFill>
                <a:cs typeface="Calibri" panose="020F0502020204030204" pitchFamily="34" charset="0"/>
              </a:rPr>
              <a:t>La ESE, presenta en las vigencias analizadas unos gastos operacionales con una disminución en la vigencia 2020, en comparación con la vigencia  2019, de un 4%; es decir se disminuyeron los gastos operacionales en $ 254 millones de pesos, esto debido básicamente al aumento de la venta de servicios de salud.</a:t>
            </a:r>
          </a:p>
        </p:txBody>
      </p:sp>
      <p:sp>
        <p:nvSpPr>
          <p:cNvPr id="6" name="CuadroTexto 5">
            <a:extLst>
              <a:ext uri="{FF2B5EF4-FFF2-40B4-BE49-F238E27FC236}">
                <a16:creationId xmlns:a16="http://schemas.microsoft.com/office/drawing/2014/main" id="{721CC53E-C718-4167-AD37-C3B34084C372}"/>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Contables</a:t>
            </a:r>
            <a:endParaRPr lang="es-MX" sz="11500" b="1" dirty="0">
              <a:solidFill>
                <a:schemeClr val="bg1"/>
              </a:solidFill>
              <a:latin typeface="Atami Bold" panose="00000500000000000000" pitchFamily="50" charset="0"/>
            </a:endParaRPr>
          </a:p>
        </p:txBody>
      </p:sp>
      <p:pic>
        <p:nvPicPr>
          <p:cNvPr id="7" name="Imagen 6">
            <a:extLst>
              <a:ext uri="{FF2B5EF4-FFF2-40B4-BE49-F238E27FC236}">
                <a16:creationId xmlns:a16="http://schemas.microsoft.com/office/drawing/2014/main" id="{73BEC4DE-69FF-45EE-BD20-4710A7943A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8" name="Terminador 6">
            <a:extLst>
              <a:ext uri="{FF2B5EF4-FFF2-40B4-BE49-F238E27FC236}">
                <a16:creationId xmlns:a16="http://schemas.microsoft.com/office/drawing/2014/main" id="{7F43C0E3-6863-4972-A33C-1D3203657E58}"/>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C1A85355-4E4D-44E6-97A3-F18C4D0BFC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78F3B00-CB3E-49C3-86FE-01F60DD810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51"/>
            <a:ext cx="12191999" cy="6851649"/>
          </a:xfrm>
          <a:prstGeom prst="rect">
            <a:avLst/>
          </a:prstGeom>
        </p:spPr>
      </p:pic>
      <p:sp>
        <p:nvSpPr>
          <p:cNvPr id="2" name="1 Rectángulo">
            <a:extLst>
              <a:ext uri="{FF2B5EF4-FFF2-40B4-BE49-F238E27FC236}">
                <a16:creationId xmlns:a16="http://schemas.microsoft.com/office/drawing/2014/main" id="{C55B101F-DC04-4443-A99B-FA6766DA751E}"/>
              </a:ext>
            </a:extLst>
          </p:cNvPr>
          <p:cNvSpPr/>
          <p:nvPr/>
        </p:nvSpPr>
        <p:spPr>
          <a:xfrm>
            <a:off x="3195638" y="2968626"/>
            <a:ext cx="5942012" cy="708025"/>
          </a:xfrm>
          <a:prstGeom prst="rect">
            <a:avLst/>
          </a:prstGeom>
        </p:spPr>
        <p:txBody>
          <a:bodyPr>
            <a:spAutoFit/>
          </a:bodyPr>
          <a:lstStyle/>
          <a:p>
            <a:pPr algn="ctr">
              <a:defRPr/>
            </a:pPr>
            <a:endParaRPr lang="es-ES_tradnl" sz="2000" b="1" dirty="0">
              <a:solidFill>
                <a:prstClr val="black"/>
              </a:solidFill>
              <a:effectLst>
                <a:outerShdw blurRad="38100" dist="38100" dir="2700000" algn="tl">
                  <a:srgbClr val="000000">
                    <a:alpha val="43137"/>
                  </a:srgbClr>
                </a:outerShdw>
              </a:effectLst>
              <a:latin typeface="AIGDT" panose="00000400000000000000" pitchFamily="2" charset="2"/>
            </a:endParaRPr>
          </a:p>
          <a:p>
            <a:pPr algn="ctr">
              <a:defRPr/>
            </a:pPr>
            <a:endParaRPr lang="es-CO" sz="2000" b="1" dirty="0">
              <a:solidFill>
                <a:prstClr val="black"/>
              </a:solidFill>
              <a:effectLst>
                <a:outerShdw blurRad="38100" dist="38100" dir="2700000" algn="tl">
                  <a:srgbClr val="000000">
                    <a:alpha val="43137"/>
                  </a:srgbClr>
                </a:outerShdw>
              </a:effectLst>
            </a:endParaRPr>
          </a:p>
        </p:txBody>
      </p:sp>
      <p:sp>
        <p:nvSpPr>
          <p:cNvPr id="27651" name="13 Rectángulo">
            <a:extLst>
              <a:ext uri="{FF2B5EF4-FFF2-40B4-BE49-F238E27FC236}">
                <a16:creationId xmlns:a16="http://schemas.microsoft.com/office/drawing/2014/main" id="{24E63929-9688-41DB-B650-C73BDC9270C7}"/>
              </a:ext>
            </a:extLst>
          </p:cNvPr>
          <p:cNvSpPr>
            <a:spLocks noChangeArrowheads="1"/>
          </p:cNvSpPr>
          <p:nvPr/>
        </p:nvSpPr>
        <p:spPr bwMode="auto">
          <a:xfrm rot="10800000" flipV="1">
            <a:off x="1919288" y="1662004"/>
            <a:ext cx="777716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s-CO" altLang="es-CO" sz="2000" b="1" dirty="0">
                <a:solidFill>
                  <a:schemeClr val="bg1"/>
                </a:solidFill>
                <a:cs typeface="Calibri" panose="020F0502020204030204" pitchFamily="34" charset="0"/>
              </a:rPr>
              <a:t>De acuerdo al anterior análisis podemos manifestar que se han logrado los objetivos propuestos por esta administración y hoy por hoy en la ESE CEMINSA, se maneja de manera eficiente los recursos, lo cual nos lleva a prestar servicios de salud con calidad, oportunidad y calidez humana.</a:t>
            </a:r>
          </a:p>
          <a:p>
            <a:pPr algn="just"/>
            <a:endParaRPr lang="es-CO" altLang="es-CO" sz="2400" b="1" dirty="0">
              <a:latin typeface="Century Schoolbook" panose="02040604050505020304" pitchFamily="18" charset="0"/>
            </a:endParaRPr>
          </a:p>
          <a:p>
            <a:pPr algn="just"/>
            <a:r>
              <a:rPr lang="es-CO" altLang="es-CO" sz="2400" b="1" dirty="0">
                <a:latin typeface="Century Schoolbook" panose="02040604050505020304" pitchFamily="18" charset="0"/>
              </a:rPr>
              <a:t> </a:t>
            </a:r>
          </a:p>
          <a:p>
            <a:pPr algn="just"/>
            <a:endParaRPr lang="es-CO" altLang="es-CO" sz="2400" b="1" dirty="0">
              <a:latin typeface="Century Schoolbook" panose="02040604050505020304" pitchFamily="18" charset="0"/>
            </a:endParaRPr>
          </a:p>
          <a:p>
            <a:pPr algn="just"/>
            <a:endParaRPr lang="es-CO" altLang="es-CO" sz="2400" b="1" dirty="0">
              <a:latin typeface="Century Schoolbook" panose="02040604050505020304" pitchFamily="18" charset="0"/>
            </a:endParaRPr>
          </a:p>
        </p:txBody>
      </p:sp>
      <p:sp>
        <p:nvSpPr>
          <p:cNvPr id="6" name="CuadroTexto 5">
            <a:extLst>
              <a:ext uri="{FF2B5EF4-FFF2-40B4-BE49-F238E27FC236}">
                <a16:creationId xmlns:a16="http://schemas.microsoft.com/office/drawing/2014/main" id="{C5619F86-86D4-48B0-A30C-B361E3A9E8FB}"/>
              </a:ext>
            </a:extLst>
          </p:cNvPr>
          <p:cNvSpPr txBox="1"/>
          <p:nvPr/>
        </p:nvSpPr>
        <p:spPr>
          <a:xfrm>
            <a:off x="1046961" y="411104"/>
            <a:ext cx="4166916" cy="400110"/>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Aspectos Contables</a:t>
            </a:r>
            <a:endParaRPr lang="es-MX" sz="11500" b="1" dirty="0">
              <a:solidFill>
                <a:schemeClr val="bg1"/>
              </a:solidFill>
              <a:latin typeface="Atami Bold" panose="00000500000000000000" pitchFamily="50" charset="0"/>
            </a:endParaRPr>
          </a:p>
        </p:txBody>
      </p:sp>
      <p:pic>
        <p:nvPicPr>
          <p:cNvPr id="7" name="Imagen 6">
            <a:extLst>
              <a:ext uri="{FF2B5EF4-FFF2-40B4-BE49-F238E27FC236}">
                <a16:creationId xmlns:a16="http://schemas.microsoft.com/office/drawing/2014/main" id="{65392B8F-2225-4254-A19C-B80FF30194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58" y="235540"/>
            <a:ext cx="652637" cy="652637"/>
          </a:xfrm>
          <a:prstGeom prst="rect">
            <a:avLst/>
          </a:prstGeom>
        </p:spPr>
      </p:pic>
      <p:sp>
        <p:nvSpPr>
          <p:cNvPr id="8" name="Terminador 6">
            <a:extLst>
              <a:ext uri="{FF2B5EF4-FFF2-40B4-BE49-F238E27FC236}">
                <a16:creationId xmlns:a16="http://schemas.microsoft.com/office/drawing/2014/main" id="{4592EB42-BA4D-4539-A751-8BB1648B593C}"/>
              </a:ext>
            </a:extLst>
          </p:cNvPr>
          <p:cNvSpPr/>
          <p:nvPr/>
        </p:nvSpPr>
        <p:spPr>
          <a:xfrm>
            <a:off x="10261586" y="80102"/>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9" name="Imagen 8">
            <a:extLst>
              <a:ext uri="{FF2B5EF4-FFF2-40B4-BE49-F238E27FC236}">
                <a16:creationId xmlns:a16="http://schemas.microsoft.com/office/drawing/2014/main" id="{58C851EE-9D76-4082-848E-442F282DA6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7181" y="198129"/>
            <a:ext cx="1572698" cy="6039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910857" y="1546244"/>
            <a:ext cx="6047051"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RECURSO HUMANO</a:t>
            </a:r>
            <a:endParaRPr lang="es-MX" sz="16600" b="1" dirty="0">
              <a:solidFill>
                <a:schemeClr val="bg1"/>
              </a:solidFill>
              <a:latin typeface="Atami Bold" panose="00000500000000000000" pitchFamily="50" charset="0"/>
            </a:endParaRPr>
          </a:p>
        </p:txBody>
      </p:sp>
      <p:sp>
        <p:nvSpPr>
          <p:cNvPr id="15" name="CuadroTexto 14"/>
          <p:cNvSpPr txBox="1"/>
          <p:nvPr/>
        </p:nvSpPr>
        <p:spPr>
          <a:xfrm>
            <a:off x="3637248" y="320046"/>
            <a:ext cx="6861296" cy="1200329"/>
          </a:xfrm>
          <a:prstGeom prst="rect">
            <a:avLst/>
          </a:prstGeom>
          <a:noFill/>
        </p:spPr>
        <p:txBody>
          <a:bodyPr wrap="square" rtlCol="0">
            <a:spAutoFit/>
          </a:bodyPr>
          <a:lstStyle/>
          <a:p>
            <a:r>
              <a:rPr lang="es-MX" sz="3200" b="1" dirty="0">
                <a:solidFill>
                  <a:schemeClr val="bg1"/>
                </a:solidFill>
                <a:latin typeface="Atami Bold" panose="00000500000000000000" pitchFamily="50" charset="0"/>
              </a:rPr>
              <a:t>     </a:t>
            </a:r>
            <a:r>
              <a:rPr lang="es-MX" sz="3600" b="1" dirty="0">
                <a:solidFill>
                  <a:schemeClr val="bg1"/>
                </a:solidFill>
                <a:latin typeface="Atami Bold" panose="00000500000000000000" pitchFamily="50" charset="0"/>
              </a:rPr>
              <a:t>PLATAFORMA</a:t>
            </a:r>
          </a:p>
          <a:p>
            <a:r>
              <a:rPr lang="es-MX" sz="3600" b="1" dirty="0">
                <a:solidFill>
                  <a:schemeClr val="bg1"/>
                </a:solidFill>
                <a:latin typeface="Atami Bold" panose="00000500000000000000" pitchFamily="50" charset="0"/>
              </a:rPr>
              <a:t>E S T R A T É G I C A </a:t>
            </a:r>
          </a:p>
        </p:txBody>
      </p:sp>
      <p:sp>
        <p:nvSpPr>
          <p:cNvPr id="18" name="CuadroTexto 17"/>
          <p:cNvSpPr txBox="1"/>
          <p:nvPr/>
        </p:nvSpPr>
        <p:spPr>
          <a:xfrm>
            <a:off x="865756" y="-862552"/>
            <a:ext cx="3770641"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INTRODUCCIÓN</a:t>
            </a:r>
            <a:r>
              <a:rPr lang="es-MX" sz="11500" b="1" dirty="0">
                <a:solidFill>
                  <a:schemeClr val="bg1"/>
                </a:solidFill>
                <a:latin typeface="Atami Bold" panose="00000500000000000000" pitchFamily="50" charset="0"/>
              </a:rPr>
              <a:t> </a:t>
            </a:r>
          </a:p>
        </p:txBody>
      </p:sp>
      <p:graphicFrame>
        <p:nvGraphicFramePr>
          <p:cNvPr id="2" name="Tabla 1"/>
          <p:cNvGraphicFramePr>
            <a:graphicFrameLocks noGrp="1"/>
          </p:cNvGraphicFramePr>
          <p:nvPr>
            <p:extLst>
              <p:ext uri="{D42A27DB-BD31-4B8C-83A1-F6EECF244321}">
                <p14:modId xmlns:p14="http://schemas.microsoft.com/office/powerpoint/2010/main" val="2261587680"/>
              </p:ext>
            </p:extLst>
          </p:nvPr>
        </p:nvGraphicFramePr>
        <p:xfrm>
          <a:off x="2233193" y="2279999"/>
          <a:ext cx="7725612" cy="4297680"/>
        </p:xfrm>
        <a:graphic>
          <a:graphicData uri="http://schemas.openxmlformats.org/drawingml/2006/table">
            <a:tbl>
              <a:tblPr firstRow="1" bandRow="1">
                <a:tableStyleId>{912C8C85-51F0-491E-9774-3900AFEF0FD7}</a:tableStyleId>
              </a:tblPr>
              <a:tblGrid>
                <a:gridCol w="2575204">
                  <a:extLst>
                    <a:ext uri="{9D8B030D-6E8A-4147-A177-3AD203B41FA5}">
                      <a16:colId xmlns:a16="http://schemas.microsoft.com/office/drawing/2014/main" val="20000"/>
                    </a:ext>
                  </a:extLst>
                </a:gridCol>
                <a:gridCol w="2575204">
                  <a:extLst>
                    <a:ext uri="{9D8B030D-6E8A-4147-A177-3AD203B41FA5}">
                      <a16:colId xmlns:a16="http://schemas.microsoft.com/office/drawing/2014/main" val="20001"/>
                    </a:ext>
                  </a:extLst>
                </a:gridCol>
                <a:gridCol w="2575204">
                  <a:extLst>
                    <a:ext uri="{9D8B030D-6E8A-4147-A177-3AD203B41FA5}">
                      <a16:colId xmlns:a16="http://schemas.microsoft.com/office/drawing/2014/main" val="20002"/>
                    </a:ext>
                  </a:extLst>
                </a:gridCol>
              </a:tblGrid>
              <a:tr h="370840">
                <a:tc gridSpan="2">
                  <a:txBody>
                    <a:bodyPr/>
                    <a:lstStyle/>
                    <a:p>
                      <a:pPr algn="ctr"/>
                      <a:r>
                        <a:rPr lang="es-MX" sz="2000" dirty="0">
                          <a:solidFill>
                            <a:schemeClr val="bg1"/>
                          </a:solidFill>
                          <a:latin typeface="Atami Bold" panose="00000500000000000000" pitchFamily="50" charset="0"/>
                        </a:rPr>
                        <a:t>CONTRATISTAS</a:t>
                      </a:r>
                      <a:r>
                        <a:rPr lang="es-MX" sz="2000" baseline="0" dirty="0">
                          <a:solidFill>
                            <a:schemeClr val="bg1"/>
                          </a:solidFill>
                          <a:latin typeface="Atami Bold" panose="00000500000000000000" pitchFamily="50" charset="0"/>
                        </a:rPr>
                        <a:t> ORDÉN DE PRESTACIÓN DE SERVICIOS</a:t>
                      </a:r>
                    </a:p>
                    <a:p>
                      <a:pPr algn="ctr"/>
                      <a:r>
                        <a:rPr lang="es-MX" sz="2000" baseline="0" dirty="0">
                          <a:solidFill>
                            <a:schemeClr val="bg1"/>
                          </a:solidFill>
                          <a:latin typeface="Atami Bold" panose="00000500000000000000" pitchFamily="50" charset="0"/>
                        </a:rPr>
                        <a:t>ABRIL A DICIEMBRE DEL 2020</a:t>
                      </a:r>
                      <a:endParaRPr lang="es-CO" sz="2000" dirty="0">
                        <a:solidFill>
                          <a:schemeClr val="bg1"/>
                        </a:solidFill>
                        <a:latin typeface="Atami Bold" panose="00000500000000000000" pitchFamily="50" charset="0"/>
                      </a:endParaRPr>
                    </a:p>
                  </a:txBody>
                  <a:tcPr/>
                </a:tc>
                <a:tc hMerge="1">
                  <a:txBody>
                    <a:bodyPr/>
                    <a:lstStyle/>
                    <a:p>
                      <a:endParaRPr lang="es-CO" dirty="0"/>
                    </a:p>
                  </a:txBody>
                  <a:tcPr/>
                </a:tc>
                <a:tc>
                  <a:txBody>
                    <a:bodyPr/>
                    <a:lstStyle/>
                    <a:p>
                      <a:pPr algn="ctr"/>
                      <a:r>
                        <a:rPr lang="es-MX" sz="2000" dirty="0">
                          <a:solidFill>
                            <a:schemeClr val="bg1"/>
                          </a:solidFill>
                          <a:latin typeface="Atami Bold" panose="00000500000000000000" pitchFamily="50" charset="0"/>
                        </a:rPr>
                        <a:t>NÓMINA</a:t>
                      </a:r>
                      <a:r>
                        <a:rPr lang="es-MX" sz="2000" baseline="0" dirty="0">
                          <a:solidFill>
                            <a:schemeClr val="bg1"/>
                          </a:solidFill>
                          <a:latin typeface="Atami Bold" panose="00000500000000000000" pitchFamily="50" charset="0"/>
                        </a:rPr>
                        <a:t> DE PERSONAL</a:t>
                      </a:r>
                      <a:endParaRPr lang="es-CO" sz="2000" dirty="0">
                        <a:solidFill>
                          <a:schemeClr val="bg1"/>
                        </a:solidFill>
                        <a:latin typeface="Atami Bold" panose="00000500000000000000" pitchFamily="50" charset="0"/>
                      </a:endParaRPr>
                    </a:p>
                  </a:txBody>
                  <a:tcPr/>
                </a:tc>
                <a:extLst>
                  <a:ext uri="{0D108BD9-81ED-4DB2-BD59-A6C34878D82A}">
                    <a16:rowId xmlns:a16="http://schemas.microsoft.com/office/drawing/2014/main" val="10000"/>
                  </a:ext>
                </a:extLst>
              </a:tr>
              <a:tr h="370840">
                <a:tc>
                  <a:txBody>
                    <a:bodyPr/>
                    <a:lstStyle/>
                    <a:p>
                      <a:pPr algn="ctr"/>
                      <a:r>
                        <a:rPr lang="es-MX" sz="2000" dirty="0">
                          <a:solidFill>
                            <a:schemeClr val="bg1"/>
                          </a:solidFill>
                          <a:latin typeface="Atami Bold" panose="00000500000000000000" pitchFamily="50" charset="0"/>
                        </a:rPr>
                        <a:t>ABRIL</a:t>
                      </a:r>
                      <a:endParaRPr lang="es-CO" sz="2000" dirty="0">
                        <a:solidFill>
                          <a:schemeClr val="bg1"/>
                        </a:solidFill>
                        <a:latin typeface="Atami Bold" panose="00000500000000000000" pitchFamily="50" charset="0"/>
                      </a:endParaRPr>
                    </a:p>
                  </a:txBody>
                  <a:tcPr/>
                </a:tc>
                <a:tc>
                  <a:txBody>
                    <a:bodyPr/>
                    <a:lstStyle/>
                    <a:p>
                      <a:pPr algn="ctr"/>
                      <a:r>
                        <a:rPr lang="es-MX" sz="2000" dirty="0">
                          <a:solidFill>
                            <a:schemeClr val="bg1"/>
                          </a:solidFill>
                          <a:latin typeface="Atami Bold" panose="00000500000000000000" pitchFamily="50" charset="0"/>
                        </a:rPr>
                        <a:t>91</a:t>
                      </a:r>
                      <a:endParaRPr lang="es-CO" sz="2000" dirty="0">
                        <a:solidFill>
                          <a:schemeClr val="bg1"/>
                        </a:solidFill>
                        <a:latin typeface="Atami Bold" panose="00000500000000000000" pitchFamily="50" charset="0"/>
                      </a:endParaRPr>
                    </a:p>
                  </a:txBody>
                  <a:tcPr/>
                </a:tc>
                <a:tc rowSpan="6">
                  <a:txBody>
                    <a:bodyPr/>
                    <a:lstStyle/>
                    <a:p>
                      <a:pPr algn="ctr"/>
                      <a:r>
                        <a:rPr lang="es-MX" sz="6000" dirty="0">
                          <a:solidFill>
                            <a:schemeClr val="bg1"/>
                          </a:solidFill>
                          <a:latin typeface="Atami Bold" panose="00000500000000000000" pitchFamily="50" charset="0"/>
                        </a:rPr>
                        <a:t>43</a:t>
                      </a:r>
                      <a:endParaRPr lang="es-CO" sz="6000" dirty="0">
                        <a:solidFill>
                          <a:schemeClr val="bg1"/>
                        </a:solidFill>
                        <a:latin typeface="Atami Bold" panose="00000500000000000000" pitchFamily="50" charset="0"/>
                      </a:endParaRPr>
                    </a:p>
                  </a:txBody>
                  <a:tcPr/>
                </a:tc>
                <a:extLst>
                  <a:ext uri="{0D108BD9-81ED-4DB2-BD59-A6C34878D82A}">
                    <a16:rowId xmlns:a16="http://schemas.microsoft.com/office/drawing/2014/main" val="10001"/>
                  </a:ext>
                </a:extLst>
              </a:tr>
              <a:tr h="370840">
                <a:tc>
                  <a:txBody>
                    <a:bodyPr/>
                    <a:lstStyle/>
                    <a:p>
                      <a:pPr algn="ctr"/>
                      <a:r>
                        <a:rPr lang="es-MX" sz="2000" dirty="0">
                          <a:solidFill>
                            <a:schemeClr val="bg1"/>
                          </a:solidFill>
                          <a:latin typeface="Atami Bold" panose="00000500000000000000" pitchFamily="50" charset="0"/>
                        </a:rPr>
                        <a:t>MAYO Y JUNIO</a:t>
                      </a:r>
                      <a:endParaRPr lang="es-CO" sz="2000" dirty="0">
                        <a:solidFill>
                          <a:schemeClr val="bg1"/>
                        </a:solidFill>
                        <a:latin typeface="Atami Bold" panose="00000500000000000000" pitchFamily="50" charset="0"/>
                      </a:endParaRPr>
                    </a:p>
                  </a:txBody>
                  <a:tcPr/>
                </a:tc>
                <a:tc>
                  <a:txBody>
                    <a:bodyPr/>
                    <a:lstStyle/>
                    <a:p>
                      <a:pPr algn="ctr"/>
                      <a:r>
                        <a:rPr lang="es-MX" sz="2000" dirty="0">
                          <a:solidFill>
                            <a:schemeClr val="bg1"/>
                          </a:solidFill>
                          <a:latin typeface="Atami Bold" panose="00000500000000000000" pitchFamily="50" charset="0"/>
                        </a:rPr>
                        <a:t>116</a:t>
                      </a:r>
                      <a:endParaRPr lang="es-CO" sz="2000" dirty="0">
                        <a:solidFill>
                          <a:schemeClr val="bg1"/>
                        </a:solidFill>
                        <a:latin typeface="Atami Bold" panose="00000500000000000000" pitchFamily="50" charset="0"/>
                      </a:endParaRPr>
                    </a:p>
                  </a:txBody>
                  <a:tcPr/>
                </a:tc>
                <a:tc vMerge="1">
                  <a:txBody>
                    <a:bodyPr/>
                    <a:lstStyle/>
                    <a:p>
                      <a:pPr algn="ctr"/>
                      <a:endParaRPr lang="es-CO" sz="2000" dirty="0">
                        <a:solidFill>
                          <a:schemeClr val="bg1"/>
                        </a:solidFill>
                        <a:latin typeface="Atami Bold" panose="00000500000000000000" pitchFamily="50" charset="0"/>
                      </a:endParaRPr>
                    </a:p>
                  </a:txBody>
                  <a:tcPr/>
                </a:tc>
                <a:extLst>
                  <a:ext uri="{0D108BD9-81ED-4DB2-BD59-A6C34878D82A}">
                    <a16:rowId xmlns:a16="http://schemas.microsoft.com/office/drawing/2014/main" val="10002"/>
                  </a:ext>
                </a:extLst>
              </a:tr>
              <a:tr h="370840">
                <a:tc>
                  <a:txBody>
                    <a:bodyPr/>
                    <a:lstStyle/>
                    <a:p>
                      <a:pPr algn="ctr"/>
                      <a:r>
                        <a:rPr lang="es-MX" sz="2000" dirty="0">
                          <a:solidFill>
                            <a:schemeClr val="bg1"/>
                          </a:solidFill>
                          <a:latin typeface="Atami Bold" panose="00000500000000000000" pitchFamily="50" charset="0"/>
                        </a:rPr>
                        <a:t>JULIO Y AGOSTO</a:t>
                      </a:r>
                      <a:endParaRPr lang="es-CO" sz="2000" dirty="0">
                        <a:solidFill>
                          <a:schemeClr val="bg1"/>
                        </a:solidFill>
                        <a:latin typeface="Atami Bold" panose="00000500000000000000" pitchFamily="50" charset="0"/>
                      </a:endParaRPr>
                    </a:p>
                  </a:txBody>
                  <a:tcPr/>
                </a:tc>
                <a:tc>
                  <a:txBody>
                    <a:bodyPr/>
                    <a:lstStyle/>
                    <a:p>
                      <a:pPr algn="ctr"/>
                      <a:r>
                        <a:rPr lang="es-MX" sz="2000" dirty="0">
                          <a:solidFill>
                            <a:schemeClr val="bg1"/>
                          </a:solidFill>
                          <a:latin typeface="Atami Bold" panose="00000500000000000000" pitchFamily="50" charset="0"/>
                        </a:rPr>
                        <a:t>128</a:t>
                      </a:r>
                    </a:p>
                    <a:p>
                      <a:pPr algn="ctr"/>
                      <a:endParaRPr lang="es-CO" sz="2000" dirty="0">
                        <a:solidFill>
                          <a:schemeClr val="bg1"/>
                        </a:solidFill>
                        <a:latin typeface="Atami Bold" panose="00000500000000000000" pitchFamily="50" charset="0"/>
                      </a:endParaRPr>
                    </a:p>
                  </a:txBody>
                  <a:tcPr/>
                </a:tc>
                <a:tc vMerge="1">
                  <a:txBody>
                    <a:bodyPr/>
                    <a:lstStyle/>
                    <a:p>
                      <a:pPr algn="ctr"/>
                      <a:endParaRPr lang="es-CO" sz="2000" dirty="0">
                        <a:solidFill>
                          <a:schemeClr val="bg1"/>
                        </a:solidFill>
                        <a:latin typeface="Atami Bold" panose="00000500000000000000" pitchFamily="50" charset="0"/>
                      </a:endParaRPr>
                    </a:p>
                  </a:txBody>
                  <a:tcPr/>
                </a:tc>
                <a:extLst>
                  <a:ext uri="{0D108BD9-81ED-4DB2-BD59-A6C34878D82A}">
                    <a16:rowId xmlns:a16="http://schemas.microsoft.com/office/drawing/2014/main" val="10003"/>
                  </a:ext>
                </a:extLst>
              </a:tr>
              <a:tr h="370840">
                <a:tc>
                  <a:txBody>
                    <a:bodyPr/>
                    <a:lstStyle/>
                    <a:p>
                      <a:pPr algn="ctr"/>
                      <a:r>
                        <a:rPr lang="es-MX" sz="2000" dirty="0">
                          <a:solidFill>
                            <a:schemeClr val="bg1"/>
                          </a:solidFill>
                          <a:latin typeface="Atami Bold" panose="00000500000000000000" pitchFamily="50" charset="0"/>
                        </a:rPr>
                        <a:t>OCTUBRE Y NOVIEMBRE</a:t>
                      </a:r>
                      <a:endParaRPr lang="es-CO" sz="2000" dirty="0">
                        <a:solidFill>
                          <a:schemeClr val="bg1"/>
                        </a:solidFill>
                        <a:latin typeface="Atami Bold" panose="00000500000000000000" pitchFamily="50" charset="0"/>
                      </a:endParaRPr>
                    </a:p>
                  </a:txBody>
                  <a:tcPr/>
                </a:tc>
                <a:tc>
                  <a:txBody>
                    <a:bodyPr/>
                    <a:lstStyle/>
                    <a:p>
                      <a:pPr algn="ctr"/>
                      <a:r>
                        <a:rPr lang="es-MX" sz="2000" dirty="0">
                          <a:solidFill>
                            <a:schemeClr val="bg1"/>
                          </a:solidFill>
                          <a:latin typeface="Atami Bold" panose="00000500000000000000" pitchFamily="50" charset="0"/>
                        </a:rPr>
                        <a:t>139</a:t>
                      </a:r>
                      <a:endParaRPr lang="es-CO" sz="2000" dirty="0">
                        <a:solidFill>
                          <a:schemeClr val="bg1"/>
                        </a:solidFill>
                        <a:latin typeface="Atami Bold" panose="00000500000000000000" pitchFamily="50" charset="0"/>
                      </a:endParaRPr>
                    </a:p>
                  </a:txBody>
                  <a:tcPr/>
                </a:tc>
                <a:tc vMerge="1">
                  <a:txBody>
                    <a:bodyPr/>
                    <a:lstStyle/>
                    <a:p>
                      <a:pPr algn="ctr"/>
                      <a:endParaRPr lang="es-CO" sz="2000" dirty="0">
                        <a:solidFill>
                          <a:schemeClr val="bg1"/>
                        </a:solidFill>
                        <a:latin typeface="Atami Bold" panose="00000500000000000000" pitchFamily="50" charset="0"/>
                      </a:endParaRPr>
                    </a:p>
                  </a:txBody>
                  <a:tcPr/>
                </a:tc>
                <a:extLst>
                  <a:ext uri="{0D108BD9-81ED-4DB2-BD59-A6C34878D82A}">
                    <a16:rowId xmlns:a16="http://schemas.microsoft.com/office/drawing/2014/main" val="10004"/>
                  </a:ext>
                </a:extLst>
              </a:tr>
              <a:tr h="370840">
                <a:tc>
                  <a:txBody>
                    <a:bodyPr/>
                    <a:lstStyle/>
                    <a:p>
                      <a:pPr algn="ctr"/>
                      <a:r>
                        <a:rPr lang="es-MX" sz="2000" dirty="0">
                          <a:solidFill>
                            <a:schemeClr val="bg1"/>
                          </a:solidFill>
                          <a:latin typeface="Atami Bold" panose="00000500000000000000" pitchFamily="50" charset="0"/>
                        </a:rPr>
                        <a:t>DICIEMBRE</a:t>
                      </a:r>
                      <a:endParaRPr lang="es-CO" sz="2000" dirty="0">
                        <a:solidFill>
                          <a:schemeClr val="bg1"/>
                        </a:solidFill>
                        <a:latin typeface="Atami Bold" panose="00000500000000000000" pitchFamily="50" charset="0"/>
                      </a:endParaRPr>
                    </a:p>
                  </a:txBody>
                  <a:tcPr/>
                </a:tc>
                <a:tc>
                  <a:txBody>
                    <a:bodyPr/>
                    <a:lstStyle/>
                    <a:p>
                      <a:pPr algn="ctr"/>
                      <a:r>
                        <a:rPr lang="es-MX" sz="2000" dirty="0">
                          <a:solidFill>
                            <a:schemeClr val="bg1"/>
                          </a:solidFill>
                          <a:latin typeface="Atami Bold" panose="00000500000000000000" pitchFamily="50" charset="0"/>
                        </a:rPr>
                        <a:t>138</a:t>
                      </a:r>
                      <a:endParaRPr lang="es-CO" sz="2000" dirty="0">
                        <a:solidFill>
                          <a:schemeClr val="bg1"/>
                        </a:solidFill>
                        <a:latin typeface="Atami Bold" panose="00000500000000000000" pitchFamily="50" charset="0"/>
                      </a:endParaRPr>
                    </a:p>
                  </a:txBody>
                  <a:tcPr/>
                </a:tc>
                <a:tc vMerge="1">
                  <a:txBody>
                    <a:bodyPr/>
                    <a:lstStyle/>
                    <a:p>
                      <a:pPr algn="ctr"/>
                      <a:endParaRPr lang="es-CO" sz="2000" dirty="0">
                        <a:solidFill>
                          <a:schemeClr val="bg1"/>
                        </a:solidFill>
                        <a:latin typeface="Atami Bold" panose="00000500000000000000" pitchFamily="50" charset="0"/>
                      </a:endParaRPr>
                    </a:p>
                  </a:txBody>
                  <a:tcPr/>
                </a:tc>
                <a:extLst>
                  <a:ext uri="{0D108BD9-81ED-4DB2-BD59-A6C34878D82A}">
                    <a16:rowId xmlns:a16="http://schemas.microsoft.com/office/drawing/2014/main" val="10005"/>
                  </a:ext>
                </a:extLst>
              </a:tr>
              <a:tr h="370840">
                <a:tc>
                  <a:txBody>
                    <a:bodyPr/>
                    <a:lstStyle/>
                    <a:p>
                      <a:pPr algn="ctr"/>
                      <a:r>
                        <a:rPr lang="es-MX" sz="2000" dirty="0">
                          <a:solidFill>
                            <a:schemeClr val="bg1"/>
                          </a:solidFill>
                          <a:latin typeface="Atami Bold" panose="00000500000000000000" pitchFamily="50" charset="0"/>
                        </a:rPr>
                        <a:t>TOTAL </a:t>
                      </a:r>
                    </a:p>
                    <a:p>
                      <a:pPr algn="ctr"/>
                      <a:r>
                        <a:rPr lang="es-MX" sz="2000" dirty="0">
                          <a:solidFill>
                            <a:schemeClr val="bg1"/>
                          </a:solidFill>
                          <a:latin typeface="Atami Bold" panose="00000500000000000000" pitchFamily="50" charset="0"/>
                        </a:rPr>
                        <a:t>CONTRATACIÓN</a:t>
                      </a:r>
                      <a:endParaRPr lang="es-CO" sz="2000" dirty="0">
                        <a:solidFill>
                          <a:schemeClr val="bg1"/>
                        </a:solidFill>
                        <a:latin typeface="Atami Bold" panose="00000500000000000000" pitchFamily="50" charset="0"/>
                      </a:endParaRPr>
                    </a:p>
                  </a:txBody>
                  <a:tcPr/>
                </a:tc>
                <a:tc>
                  <a:txBody>
                    <a:bodyPr/>
                    <a:lstStyle/>
                    <a:p>
                      <a:pPr algn="ctr"/>
                      <a:r>
                        <a:rPr lang="es-MX" sz="4000" dirty="0">
                          <a:solidFill>
                            <a:schemeClr val="bg1"/>
                          </a:solidFill>
                          <a:latin typeface="Atami Bold" panose="00000500000000000000" pitchFamily="50" charset="0"/>
                        </a:rPr>
                        <a:t>612</a:t>
                      </a:r>
                      <a:endParaRPr lang="es-CO" sz="4000" dirty="0">
                        <a:solidFill>
                          <a:schemeClr val="bg1"/>
                        </a:solidFill>
                        <a:latin typeface="Atami Bold" panose="00000500000000000000" pitchFamily="50" charset="0"/>
                      </a:endParaRPr>
                    </a:p>
                  </a:txBody>
                  <a:tcPr/>
                </a:tc>
                <a:tc vMerge="1">
                  <a:txBody>
                    <a:bodyPr/>
                    <a:lstStyle/>
                    <a:p>
                      <a:pPr algn="ctr"/>
                      <a:endParaRPr lang="es-CO" sz="4000" dirty="0">
                        <a:solidFill>
                          <a:schemeClr val="bg1"/>
                        </a:solidFill>
                        <a:latin typeface="Atami Bold" panose="00000500000000000000" pitchFamily="50" charset="0"/>
                      </a:endParaRPr>
                    </a:p>
                  </a:txBody>
                  <a:tcPr/>
                </a:tc>
                <a:extLst>
                  <a:ext uri="{0D108BD9-81ED-4DB2-BD59-A6C34878D82A}">
                    <a16:rowId xmlns:a16="http://schemas.microsoft.com/office/drawing/2014/main" val="10006"/>
                  </a:ext>
                </a:extLst>
              </a:tr>
            </a:tbl>
          </a:graphicData>
        </a:graphic>
      </p:graphicFrame>
      <p:sp>
        <p:nvSpPr>
          <p:cNvPr id="16" name="Terminador 15"/>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20" name="CuadroTexto 19"/>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3734767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1075856" y="2551836"/>
            <a:ext cx="10040286" cy="2123658"/>
          </a:xfrm>
          <a:prstGeom prst="rect">
            <a:avLst/>
          </a:prstGeom>
          <a:noFill/>
        </p:spPr>
        <p:txBody>
          <a:bodyPr wrap="square" rtlCol="0">
            <a:spAutoFit/>
          </a:bodyPr>
          <a:lstStyle/>
          <a:p>
            <a:pPr algn="ctr"/>
            <a:r>
              <a:rPr lang="es-MX" sz="6600" b="1" dirty="0">
                <a:solidFill>
                  <a:schemeClr val="bg1"/>
                </a:solidFill>
                <a:latin typeface="Atami Bold" panose="00000500000000000000" pitchFamily="50" charset="0"/>
              </a:rPr>
              <a:t>SATISFACCIÓN DEL</a:t>
            </a:r>
          </a:p>
          <a:p>
            <a:pPr algn="ctr"/>
            <a:r>
              <a:rPr lang="es-MX" sz="6600" b="1" dirty="0">
                <a:solidFill>
                  <a:schemeClr val="bg1"/>
                </a:solidFill>
                <a:latin typeface="Atami Bold" panose="00000500000000000000" pitchFamily="50" charset="0"/>
              </a:rPr>
              <a:t>USUARIO</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3" name="Rectángulo 2"/>
          <p:cNvSpPr/>
          <p:nvPr/>
        </p:nvSpPr>
        <p:spPr>
          <a:xfrm>
            <a:off x="6973652" y="3428999"/>
            <a:ext cx="6096000" cy="369332"/>
          </a:xfrm>
          <a:prstGeom prst="rect">
            <a:avLst/>
          </a:prstGeom>
        </p:spPr>
        <p:txBody>
          <a:bodyPr>
            <a:spAutoFit/>
          </a:bodyPr>
          <a:lstStyle/>
          <a:p>
            <a:pPr algn="ctr"/>
            <a:r>
              <a:rPr lang="es-CO" dirty="0">
                <a:solidFill>
                  <a:schemeClr val="bg1"/>
                </a:solidFill>
                <a:latin typeface="Atami Bold" panose="00000500000000000000" pitchFamily="50" charset="0"/>
              </a:rPr>
              <a:t> </a:t>
            </a:r>
          </a:p>
        </p:txBody>
      </p:sp>
      <p:sp>
        <p:nvSpPr>
          <p:cNvPr id="15" name="Terminador 14"/>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20" name="CuadroTexto 19"/>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
        <p:nvSpPr>
          <p:cNvPr id="13" name="Marco 12"/>
          <p:cNvSpPr/>
          <p:nvPr/>
        </p:nvSpPr>
        <p:spPr>
          <a:xfrm>
            <a:off x="993356" y="1775749"/>
            <a:ext cx="10205285" cy="3494658"/>
          </a:xfrm>
          <a:prstGeom prst="frame">
            <a:avLst>
              <a:gd name="adj1" fmla="val 88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2612694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146512" y="6062437"/>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68" y="6039903"/>
            <a:ext cx="718812" cy="718812"/>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18" y="5915386"/>
            <a:ext cx="967846" cy="96784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205970" y="978202"/>
            <a:ext cx="11912277" cy="1200329"/>
          </a:xfrm>
          <a:prstGeom prst="rect">
            <a:avLst/>
          </a:prstGeom>
        </p:spPr>
        <p:txBody>
          <a:bodyPr wrap="square">
            <a:spAutoFit/>
          </a:bodyPr>
          <a:lstStyle/>
          <a:p>
            <a:r>
              <a:rPr lang="es-MX" sz="2400" dirty="0">
                <a:solidFill>
                  <a:schemeClr val="bg1"/>
                </a:solidFill>
                <a:latin typeface="Atami Bold" panose="00000500000000000000" pitchFamily="50" charset="0"/>
              </a:rPr>
              <a:t>NÚMERO DE FALLOS DE TUTELAS A FAVOR DE LOS USUARIOS EN RELACIÓN CON LA PRESTACIÓN DE SERVICIOS DE SALUD, DISCRIMINADO POR MOTIVOS. COMPARATIVO CON LA VIGENCIA ANTERIOR</a:t>
            </a:r>
            <a:endParaRPr lang="es-CO" sz="2400" dirty="0">
              <a:solidFill>
                <a:schemeClr val="bg1"/>
              </a:solidFill>
              <a:latin typeface="Atami Bold" panose="00000500000000000000" pitchFamily="50" charset="0"/>
            </a:endParaRPr>
          </a:p>
        </p:txBody>
      </p:sp>
      <p:sp>
        <p:nvSpPr>
          <p:cNvPr id="4" name="Rectángulo 3"/>
          <p:cNvSpPr/>
          <p:nvPr/>
        </p:nvSpPr>
        <p:spPr>
          <a:xfrm>
            <a:off x="205971" y="2237375"/>
            <a:ext cx="11770130" cy="3785652"/>
          </a:xfrm>
          <a:prstGeom prst="rect">
            <a:avLst/>
          </a:prstGeom>
        </p:spPr>
        <p:txBody>
          <a:bodyPr wrap="square">
            <a:spAutoFit/>
          </a:bodyPr>
          <a:lstStyle/>
          <a:p>
            <a:r>
              <a:rPr lang="es-MX" sz="2400" dirty="0">
                <a:solidFill>
                  <a:schemeClr val="bg1"/>
                </a:solidFill>
                <a:latin typeface="Atami Bold" panose="00000500000000000000" pitchFamily="50" charset="0"/>
              </a:rPr>
              <a:t>*TUTELAS VIGENCIA 2016-2020 </a:t>
            </a:r>
          </a:p>
          <a:p>
            <a:r>
              <a:rPr lang="es-MX" sz="2400" dirty="0">
                <a:solidFill>
                  <a:schemeClr val="bg1"/>
                </a:solidFill>
              </a:rPr>
              <a:t>Para la vigencia de estos 4 años fueron contestados 30 tutelas, las cuales fueron recibidas en el informe de gestión que contiene una síntesis de las actividades realizadas por la oficina de jurídica de esta entidad, dicho informe fue anexados al proceso de empalme que se realizó con la administración saliente y fue enviado con copia a gerencia. De estas 30 tutelas, según los registros encontrados 5 tutelas corresponde al año 2019, las cuales fueron contestadas de fondo y en el término perentorio de ley. </a:t>
            </a:r>
          </a:p>
          <a:p>
            <a:r>
              <a:rPr lang="es-MX" sz="2400" dirty="0">
                <a:solidFill>
                  <a:schemeClr val="bg1"/>
                </a:solidFill>
                <a:latin typeface="Atami Bold" panose="00000500000000000000" pitchFamily="50" charset="0"/>
              </a:rPr>
              <a:t>*TUTELAS VIGENCIA 2020 </a:t>
            </a:r>
          </a:p>
          <a:p>
            <a:r>
              <a:rPr lang="es-MX" sz="2400" dirty="0">
                <a:solidFill>
                  <a:schemeClr val="bg1"/>
                </a:solidFill>
              </a:rPr>
              <a:t>Para la vigencia del año 2020 a partir del mes de abril respecto al mecanismo de la acción de tutela, fueron contestados 2 tutelas en el término procesal correspondiente.</a:t>
            </a:r>
            <a:endParaRPr lang="es-CO" sz="2400" dirty="0">
              <a:solidFill>
                <a:schemeClr val="bg1"/>
              </a:solidFill>
            </a:endParaRPr>
          </a:p>
        </p:txBody>
      </p:sp>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4209468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pic>
        <p:nvPicPr>
          <p:cNvPr id="5" name="Imagen 4"/>
          <p:cNvPicPr>
            <a:picLocks noChangeAspect="1"/>
          </p:cNvPicPr>
          <p:nvPr/>
        </p:nvPicPr>
        <p:blipFill rotWithShape="1">
          <a:blip r:embed="rId3"/>
          <a:srcRect l="26146" t="29444" r="35938" b="30741"/>
          <a:stretch/>
        </p:blipFill>
        <p:spPr>
          <a:xfrm>
            <a:off x="131414" y="2965526"/>
            <a:ext cx="5964585" cy="3523038"/>
          </a:xfrm>
          <a:prstGeom prst="rect">
            <a:avLst/>
          </a:prstGeom>
        </p:spPr>
      </p:pic>
      <p:sp>
        <p:nvSpPr>
          <p:cNvPr id="8" name="Terminador 7"/>
          <p:cNvSpPr/>
          <p:nvPr/>
        </p:nvSpPr>
        <p:spPr>
          <a:xfrm>
            <a:off x="-484092" y="6061932"/>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3" name="Terminador 12"/>
          <p:cNvSpPr/>
          <p:nvPr/>
        </p:nvSpPr>
        <p:spPr>
          <a:xfrm>
            <a:off x="-146512" y="6062437"/>
            <a:ext cx="1789814"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18" y="5915386"/>
            <a:ext cx="967846" cy="96784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279592" y="1069279"/>
            <a:ext cx="11632815" cy="584775"/>
          </a:xfrm>
          <a:prstGeom prst="rect">
            <a:avLst/>
          </a:prstGeom>
        </p:spPr>
        <p:txBody>
          <a:bodyPr wrap="square">
            <a:spAutoFit/>
          </a:bodyPr>
          <a:lstStyle/>
          <a:p>
            <a:r>
              <a:rPr lang="es-MX" sz="3200" dirty="0">
                <a:solidFill>
                  <a:schemeClr val="bg1"/>
                </a:solidFill>
                <a:latin typeface="Atami Bold" panose="00000500000000000000" pitchFamily="50" charset="0"/>
              </a:rPr>
              <a:t>SATISFACCIÓN DE USUARIOS - ANÁLISIS DE LAS PQRS</a:t>
            </a:r>
            <a:endParaRPr lang="es-CO" sz="3200" dirty="0">
              <a:solidFill>
                <a:schemeClr val="bg1"/>
              </a:solidFill>
              <a:latin typeface="Atami Bold" panose="00000500000000000000" pitchFamily="50" charset="0"/>
            </a:endParaRPr>
          </a:p>
        </p:txBody>
      </p:sp>
      <p:sp>
        <p:nvSpPr>
          <p:cNvPr id="4" name="Rectángulo 3"/>
          <p:cNvSpPr/>
          <p:nvPr/>
        </p:nvSpPr>
        <p:spPr>
          <a:xfrm>
            <a:off x="410815" y="1640680"/>
            <a:ext cx="11313076" cy="1200329"/>
          </a:xfrm>
          <a:prstGeom prst="rect">
            <a:avLst/>
          </a:prstGeom>
        </p:spPr>
        <p:txBody>
          <a:bodyPr wrap="square">
            <a:spAutoFit/>
          </a:bodyPr>
          <a:lstStyle/>
          <a:p>
            <a:pPr algn="just"/>
            <a:r>
              <a:rPr lang="es-MX" dirty="0">
                <a:solidFill>
                  <a:schemeClr val="bg1"/>
                </a:solidFill>
              </a:rPr>
              <a:t>Como mecanismo definido para la escucha de la Voz del Cliente Externo se cuenta con la aplicación de la Encuesta de Satisfacción por Servicios, la cual se aplica diariamente y se consolida mensualmente para ser presentada en el Comité de Ética Hospitalaria en el cual se presentan los indicadores de satisfacción, reflejando la calidad de la prestación de servicios por parte del recurso humano.</a:t>
            </a:r>
            <a:endParaRPr lang="es-CO" dirty="0">
              <a:solidFill>
                <a:schemeClr val="bg1"/>
              </a:solidFill>
            </a:endParaRPr>
          </a:p>
        </p:txBody>
      </p:sp>
      <p:pic>
        <p:nvPicPr>
          <p:cNvPr id="9" name="Imagen 8"/>
          <p:cNvPicPr>
            <a:picLocks noChangeAspect="1"/>
          </p:cNvPicPr>
          <p:nvPr/>
        </p:nvPicPr>
        <p:blipFill rotWithShape="1">
          <a:blip r:embed="rId6"/>
          <a:srcRect l="26250" t="24814" r="28542" b="35741"/>
          <a:stretch/>
        </p:blipFill>
        <p:spPr>
          <a:xfrm>
            <a:off x="6275522" y="2965526"/>
            <a:ext cx="5795719" cy="3523038"/>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68" y="6039903"/>
            <a:ext cx="718812" cy="718812"/>
          </a:xfrm>
          <a:prstGeom prst="rect">
            <a:avLst/>
          </a:prstGeom>
        </p:spPr>
      </p:pic>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1605407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566696" y="1041990"/>
            <a:ext cx="10818482" cy="5416868"/>
          </a:xfrm>
          <a:prstGeom prst="rect">
            <a:avLst/>
          </a:prstGeom>
        </p:spPr>
        <p:txBody>
          <a:bodyPr wrap="square">
            <a:spAutoFit/>
          </a:bodyPr>
          <a:lstStyle/>
          <a:p>
            <a:pPr algn="just"/>
            <a:r>
              <a:rPr lang="es-MX" sz="2400" dirty="0">
                <a:solidFill>
                  <a:schemeClr val="bg1"/>
                </a:solidFill>
                <a:latin typeface="Atami Bold" panose="00000500000000000000" pitchFamily="50" charset="0"/>
              </a:rPr>
              <a:t>MECANISMOS DE ATENCIÓN PRIORITARIA PARA PERSONAS CON DERECHOS A ATENCIÓN PRIORITARIO O PREFERENCIAL</a:t>
            </a:r>
          </a:p>
          <a:p>
            <a:pPr algn="just"/>
            <a:endParaRPr lang="es-MX" dirty="0">
              <a:solidFill>
                <a:schemeClr val="bg1"/>
              </a:solidFill>
            </a:endParaRPr>
          </a:p>
          <a:p>
            <a:pPr algn="just"/>
            <a:r>
              <a:rPr lang="es-MX" sz="2000" dirty="0">
                <a:solidFill>
                  <a:schemeClr val="bg1"/>
                </a:solidFill>
              </a:rPr>
              <a:t>La institución ha iniciado esta gestión implementado señalética correspondiente en donde se especifica que se le brindará atención prioritaria a las mujeres embarazadas, mujeres con niños en brazos, usuarios de la tercera edad, entre otros.</a:t>
            </a:r>
          </a:p>
          <a:p>
            <a:pPr algn="just"/>
            <a:endParaRPr lang="es-MX" sz="2000" dirty="0">
              <a:solidFill>
                <a:schemeClr val="bg1"/>
              </a:solidFill>
            </a:endParaRPr>
          </a:p>
          <a:p>
            <a:pPr algn="just"/>
            <a:r>
              <a:rPr lang="es-MX" sz="2000" dirty="0">
                <a:solidFill>
                  <a:schemeClr val="bg1"/>
                </a:solidFill>
                <a:latin typeface="Atami Bold" panose="00000500000000000000" pitchFamily="50" charset="0"/>
              </a:rPr>
              <a:t>NÚMERO DE ASOCIACIONES DE USUARIOS VIGENTE</a:t>
            </a:r>
          </a:p>
          <a:p>
            <a:pPr algn="just"/>
            <a:r>
              <a:rPr lang="es-MX" sz="2000" dirty="0">
                <a:solidFill>
                  <a:schemeClr val="bg1"/>
                </a:solidFill>
              </a:rPr>
              <a:t>Dentro de las actividades que desempeña el área del Sistema Integrado de Atención al Usuario – SIAU, de la ESE CEMINSA, se ha creado la liga y/o asociación de usuarios la por medio de la resolución 011 de 2021, con la cual se mantiene contacto constante, a través de la convocatoria mensual de los comités institucionales de ética hospitalaria.</a:t>
            </a:r>
          </a:p>
          <a:p>
            <a:pPr algn="just"/>
            <a:endParaRPr lang="es-MX" sz="2000" dirty="0">
              <a:solidFill>
                <a:schemeClr val="bg1"/>
              </a:solidFill>
            </a:endParaRPr>
          </a:p>
          <a:p>
            <a:pPr algn="just"/>
            <a:r>
              <a:rPr lang="es-MX" sz="2000" dirty="0">
                <a:solidFill>
                  <a:schemeClr val="bg1"/>
                </a:solidFill>
              </a:rPr>
              <a:t>Dentro de los logros obtenidos por la E.S.E CENTRO MATERNO INFANTIL DE SABANALARGA – CEMINSA, se encuentra la designación de representante de la liga y/o asociación de usuarios para realizar acompañamiento al representante del área de SIAU en la socialización y concientización de los deberes y derechos que tienen los usuarios para la prestación de servicios de salud en el centro asistencial.</a:t>
            </a:r>
            <a:endParaRPr lang="es-CO" sz="2000" dirty="0">
              <a:solidFill>
                <a:schemeClr val="bg1"/>
              </a:solidFill>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1126433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3" name="Rectángulo 2"/>
          <p:cNvSpPr/>
          <p:nvPr/>
        </p:nvSpPr>
        <p:spPr>
          <a:xfrm>
            <a:off x="396398" y="967461"/>
            <a:ext cx="9575800" cy="1200329"/>
          </a:xfrm>
          <a:prstGeom prst="rect">
            <a:avLst/>
          </a:prstGeom>
        </p:spPr>
        <p:txBody>
          <a:bodyPr wrap="square">
            <a:spAutoFit/>
          </a:bodyPr>
          <a:lstStyle/>
          <a:p>
            <a:r>
              <a:rPr lang="es-MX" sz="2400" dirty="0">
                <a:solidFill>
                  <a:schemeClr val="bg1"/>
                </a:solidFill>
                <a:latin typeface="Atami Bold" panose="00000500000000000000" pitchFamily="50" charset="0"/>
              </a:rPr>
              <a:t>INFORME DE LAS ENCUESTAS DE SATISFACCIÓN Y PLAN DE MEJORA IMPLANTADOS O EN CURSO A PARTIR DE LAS DEFICIENCIAS DETECTADAS EN LA ATENCIÓN AL USUARIO</a:t>
            </a:r>
            <a:endParaRPr lang="es-CO" sz="2400" dirty="0">
              <a:solidFill>
                <a:schemeClr val="bg1"/>
              </a:solidFill>
              <a:latin typeface="Atami Bold" panose="00000500000000000000" pitchFamily="50" charset="0"/>
            </a:endParaRPr>
          </a:p>
        </p:txBody>
      </p:sp>
      <p:sp>
        <p:nvSpPr>
          <p:cNvPr id="4" name="Rectángulo 3"/>
          <p:cNvSpPr/>
          <p:nvPr/>
        </p:nvSpPr>
        <p:spPr>
          <a:xfrm>
            <a:off x="330200" y="2317105"/>
            <a:ext cx="6019800" cy="4401205"/>
          </a:xfrm>
          <a:prstGeom prst="rect">
            <a:avLst/>
          </a:prstGeom>
        </p:spPr>
        <p:txBody>
          <a:bodyPr wrap="square">
            <a:spAutoFit/>
          </a:bodyPr>
          <a:lstStyle/>
          <a:p>
            <a:r>
              <a:rPr lang="es-MX" sz="2000" dirty="0">
                <a:solidFill>
                  <a:schemeClr val="bg1"/>
                </a:solidFill>
              </a:rPr>
              <a:t>Para el periodo evaluado año 2020 se presentó un comportamiento en el número de encuestas realizadas que, aunque en algunos centros fue inferior al de las vigencias 2019 y 2018, es un resultado positivo, ya que no ha tenido valores inferiores a 80%.</a:t>
            </a:r>
          </a:p>
          <a:p>
            <a:endParaRPr lang="es-MX" sz="2000" dirty="0">
              <a:solidFill>
                <a:schemeClr val="bg1"/>
              </a:solidFill>
            </a:endParaRPr>
          </a:p>
          <a:p>
            <a:r>
              <a:rPr lang="es-MX" sz="2000" dirty="0">
                <a:solidFill>
                  <a:schemeClr val="bg1"/>
                </a:solidFill>
              </a:rPr>
              <a:t>Esto a pesar de las dificultades que atravesó la E.S.E durante el periodo objeto de evaluación debido a la emergencia sanitaria provocada por el Coronavirus COVID - 19 resultado que ha llamado la atención, pero que al hacer seguimiento se ha identificado que los usuarios que acuden a las sedes de la empresa social del estado reconocen la calidad asistencial de la atención médica.</a:t>
            </a:r>
            <a:endParaRPr lang="es-CO" sz="2000" dirty="0">
              <a:solidFill>
                <a:schemeClr val="bg1"/>
              </a:solidFill>
            </a:endParaRPr>
          </a:p>
        </p:txBody>
      </p:sp>
      <p:pic>
        <p:nvPicPr>
          <p:cNvPr id="5" name="Imagen 4"/>
          <p:cNvPicPr>
            <a:picLocks noChangeAspect="1"/>
          </p:cNvPicPr>
          <p:nvPr/>
        </p:nvPicPr>
        <p:blipFill rotWithShape="1">
          <a:blip r:embed="rId4"/>
          <a:srcRect l="26563" t="40000" r="25521" b="44630"/>
          <a:stretch/>
        </p:blipFill>
        <p:spPr>
          <a:xfrm>
            <a:off x="6229242" y="2317104"/>
            <a:ext cx="5842000" cy="1054100"/>
          </a:xfrm>
          <a:prstGeom prst="rect">
            <a:avLst/>
          </a:prstGeom>
        </p:spPr>
      </p:pic>
      <p:pic>
        <p:nvPicPr>
          <p:cNvPr id="8" name="Imagen 7"/>
          <p:cNvPicPr>
            <a:picLocks noChangeAspect="1"/>
          </p:cNvPicPr>
          <p:nvPr/>
        </p:nvPicPr>
        <p:blipFill rotWithShape="1">
          <a:blip r:embed="rId5"/>
          <a:srcRect l="26354" t="52222" r="25417" b="37778"/>
          <a:stretch/>
        </p:blipFill>
        <p:spPr>
          <a:xfrm>
            <a:off x="6229242" y="3371204"/>
            <a:ext cx="5842000" cy="685800"/>
          </a:xfrm>
          <a:prstGeom prst="rect">
            <a:avLst/>
          </a:prstGeom>
        </p:spPr>
      </p:pic>
      <p:pic>
        <p:nvPicPr>
          <p:cNvPr id="9" name="Imagen 8"/>
          <p:cNvPicPr>
            <a:picLocks noChangeAspect="1"/>
          </p:cNvPicPr>
          <p:nvPr/>
        </p:nvPicPr>
        <p:blipFill rotWithShape="1">
          <a:blip r:embed="rId6"/>
          <a:srcRect l="27083" t="41667" r="25208" b="32037"/>
          <a:stretch/>
        </p:blipFill>
        <p:spPr>
          <a:xfrm>
            <a:off x="6241942" y="4195009"/>
            <a:ext cx="5829300" cy="1803400"/>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161995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33318" r="48958"/>
          <a:stretch/>
        </p:blipFill>
        <p:spPr>
          <a:xfrm>
            <a:off x="0" y="0"/>
            <a:ext cx="12192000" cy="6900108"/>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7" name="CuadroTexto 16"/>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3" name="Rectángulo 2"/>
          <p:cNvSpPr/>
          <p:nvPr/>
        </p:nvSpPr>
        <p:spPr>
          <a:xfrm>
            <a:off x="396398" y="967461"/>
            <a:ext cx="9575800" cy="1200329"/>
          </a:xfrm>
          <a:prstGeom prst="rect">
            <a:avLst/>
          </a:prstGeom>
        </p:spPr>
        <p:txBody>
          <a:bodyPr wrap="square">
            <a:spAutoFit/>
          </a:bodyPr>
          <a:lstStyle/>
          <a:p>
            <a:r>
              <a:rPr lang="es-MX" sz="2400" dirty="0">
                <a:solidFill>
                  <a:schemeClr val="bg1"/>
                </a:solidFill>
                <a:latin typeface="Atami Bold" panose="00000500000000000000" pitchFamily="50" charset="0"/>
              </a:rPr>
              <a:t>INFORME DE LAS ENCUESTAS DE SATISFACCIÓN Y PLAN DE MEJORA IMPLANTADOS O EN CURSO A PARTIR DE LAS DEFICIENCIAS DETECTADAS EN LA ATENCIÓN AL USUARIO</a:t>
            </a:r>
            <a:endParaRPr lang="es-CO" sz="2400" dirty="0">
              <a:solidFill>
                <a:schemeClr val="bg1"/>
              </a:solidFill>
              <a:latin typeface="Atami Bold" panose="00000500000000000000" pitchFamily="50" charset="0"/>
            </a:endParaRPr>
          </a:p>
        </p:txBody>
      </p:sp>
      <p:pic>
        <p:nvPicPr>
          <p:cNvPr id="2" name="Imagen 1"/>
          <p:cNvPicPr>
            <a:picLocks noChangeAspect="1"/>
          </p:cNvPicPr>
          <p:nvPr/>
        </p:nvPicPr>
        <p:blipFill rotWithShape="1">
          <a:blip r:embed="rId4"/>
          <a:srcRect l="25937" t="34259" r="25000" b="22778"/>
          <a:stretch/>
        </p:blipFill>
        <p:spPr>
          <a:xfrm>
            <a:off x="0" y="2317104"/>
            <a:ext cx="5956300" cy="4337696"/>
          </a:xfrm>
          <a:prstGeom prst="rect">
            <a:avLst/>
          </a:prstGeom>
        </p:spPr>
      </p:pic>
      <p:pic>
        <p:nvPicPr>
          <p:cNvPr id="10" name="Imagen 9"/>
          <p:cNvPicPr>
            <a:picLocks noChangeAspect="1"/>
          </p:cNvPicPr>
          <p:nvPr/>
        </p:nvPicPr>
        <p:blipFill rotWithShape="1">
          <a:blip r:embed="rId5"/>
          <a:srcRect l="26042" t="22963" r="24896" b="33148"/>
          <a:stretch/>
        </p:blipFill>
        <p:spPr>
          <a:xfrm>
            <a:off x="6108700" y="2317104"/>
            <a:ext cx="6083300" cy="4337696"/>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33642738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99" y="0"/>
            <a:ext cx="12323396" cy="6858000"/>
          </a:xfrm>
          <a:prstGeom prst="rect">
            <a:avLst/>
          </a:prstGeom>
        </p:spPr>
      </p:pic>
      <p:pic>
        <p:nvPicPr>
          <p:cNvPr id="18" name="Imagen 17"/>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83800" y="-2101826"/>
            <a:ext cx="15698293" cy="4876800"/>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5" name="Rectángulo 4"/>
          <p:cNvSpPr/>
          <p:nvPr/>
        </p:nvSpPr>
        <p:spPr>
          <a:xfrm>
            <a:off x="2602651" y="4398714"/>
            <a:ext cx="6981388" cy="369332"/>
          </a:xfrm>
          <a:prstGeom prst="rect">
            <a:avLst/>
          </a:prstGeom>
        </p:spPr>
        <p:txBody>
          <a:bodyPr wrap="square">
            <a:spAutoFit/>
          </a:bodyPr>
          <a:lstStyle/>
          <a:p>
            <a:pPr algn="ctr"/>
            <a:r>
              <a:rPr lang="es-CO" b="1" dirty="0">
                <a:solidFill>
                  <a:schemeClr val="bg1"/>
                </a:solidFill>
                <a:latin typeface="Aquatico" panose="00000500000000000000" pitchFamily="50" charset="0"/>
              </a:rPr>
              <a:t>E.S.E CENTRO MATERNO INFANTIL DE SABANALARGA</a:t>
            </a:r>
          </a:p>
        </p:txBody>
      </p:sp>
      <p:sp>
        <p:nvSpPr>
          <p:cNvPr id="8" name="Rectángulo 7"/>
          <p:cNvSpPr/>
          <p:nvPr/>
        </p:nvSpPr>
        <p:spPr>
          <a:xfrm>
            <a:off x="2205210" y="3426034"/>
            <a:ext cx="8445795" cy="923330"/>
          </a:xfrm>
          <a:prstGeom prst="rect">
            <a:avLst/>
          </a:prstGeom>
        </p:spPr>
        <p:txBody>
          <a:bodyPr wrap="square">
            <a:spAutoFit/>
          </a:bodyPr>
          <a:lstStyle/>
          <a:p>
            <a:r>
              <a:rPr lang="es-MX" sz="5400" b="1" dirty="0">
                <a:solidFill>
                  <a:schemeClr val="bg1"/>
                </a:solidFill>
                <a:latin typeface="Atami Bold" panose="00000500000000000000" pitchFamily="50" charset="0"/>
              </a:rPr>
              <a:t>#EstamosCumpliendo</a:t>
            </a:r>
          </a:p>
        </p:txBody>
      </p:sp>
      <p:pic>
        <p:nvPicPr>
          <p:cNvPr id="17" name="Imagen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648" y="3355910"/>
            <a:ext cx="15698293" cy="4876800"/>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484972"/>
            <a:ext cx="2242503" cy="1388500"/>
          </a:xfrm>
          <a:prstGeom prst="rect">
            <a:avLst/>
          </a:prstGeom>
        </p:spPr>
      </p:pic>
      <p:pic>
        <p:nvPicPr>
          <p:cNvPr id="10" name="Imagen 9"/>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7752" t="18760" r="16434" b="22481"/>
          <a:stretch/>
        </p:blipFill>
        <p:spPr>
          <a:xfrm>
            <a:off x="2205210" y="5484972"/>
            <a:ext cx="2401267" cy="1395828"/>
          </a:xfrm>
          <a:prstGeom prst="rect">
            <a:avLst/>
          </a:prstGeom>
        </p:spPr>
      </p:pic>
      <p:pic>
        <p:nvPicPr>
          <p:cNvPr id="11" name="Imagen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57089" y="5469906"/>
            <a:ext cx="2084062" cy="1395829"/>
          </a:xfrm>
          <a:prstGeom prst="rect">
            <a:avLst/>
          </a:prstGeom>
        </p:spPr>
      </p:pic>
      <p:pic>
        <p:nvPicPr>
          <p:cNvPr id="14" name="Imagen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19910" y="5462171"/>
            <a:ext cx="1914586" cy="1455013"/>
          </a:xfrm>
          <a:prstGeom prst="rect">
            <a:avLst/>
          </a:prstGeom>
        </p:spPr>
      </p:pic>
      <p:pic>
        <p:nvPicPr>
          <p:cNvPr id="12" name="Imagen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93346" y="5462171"/>
            <a:ext cx="2190307" cy="1411301"/>
          </a:xfrm>
          <a:prstGeom prst="rect">
            <a:avLst/>
          </a:prstGeom>
        </p:spPr>
      </p:pic>
      <p:pic>
        <p:nvPicPr>
          <p:cNvPr id="13" name="Imagen 12"/>
          <p:cNvPicPr>
            <a:picLocks noChangeAspect="1"/>
          </p:cNvPicPr>
          <p:nvPr/>
        </p:nvPicPr>
        <p:blipFill rotWithShape="1">
          <a:blip r:embed="rId13" cstate="print">
            <a:extLst>
              <a:ext uri="{28A0092B-C50C-407E-A947-70E740481C1C}">
                <a14:useLocalDpi xmlns:a14="http://schemas.microsoft.com/office/drawing/2010/main" val="0"/>
              </a:ext>
            </a:extLst>
          </a:blip>
          <a:srcRect t="4186" b="36589"/>
          <a:stretch/>
        </p:blipFill>
        <p:spPr>
          <a:xfrm>
            <a:off x="8283653" y="5462171"/>
            <a:ext cx="2155994" cy="1418629"/>
          </a:xfrm>
          <a:prstGeom prst="rect">
            <a:avLst/>
          </a:prstGeom>
        </p:spPr>
      </p:pic>
      <p:sp>
        <p:nvSpPr>
          <p:cNvPr id="19" name="CuadroTexto 18"/>
          <p:cNvSpPr txBox="1"/>
          <p:nvPr/>
        </p:nvSpPr>
        <p:spPr>
          <a:xfrm>
            <a:off x="3379524" y="2004566"/>
            <a:ext cx="9048307" cy="1862048"/>
          </a:xfrm>
          <a:prstGeom prst="rect">
            <a:avLst/>
          </a:prstGeom>
          <a:noFill/>
        </p:spPr>
        <p:txBody>
          <a:bodyPr wrap="square" rtlCol="0">
            <a:spAutoFit/>
          </a:bodyPr>
          <a:lstStyle/>
          <a:p>
            <a:r>
              <a:rPr lang="es-MX" sz="11500" b="1" dirty="0">
                <a:solidFill>
                  <a:schemeClr val="bg1"/>
                </a:solidFill>
                <a:latin typeface="Atami Bold" panose="00000500000000000000" pitchFamily="50" charset="0"/>
              </a:rPr>
              <a:t>GRACIAS </a:t>
            </a:r>
          </a:p>
        </p:txBody>
      </p:sp>
      <p:pic>
        <p:nvPicPr>
          <p:cNvPr id="20" name="Imagen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2153" y="1188404"/>
            <a:ext cx="2320783" cy="2320783"/>
          </a:xfrm>
          <a:prstGeom prst="rect">
            <a:avLst/>
          </a:prstGeom>
        </p:spPr>
      </p:pic>
    </p:spTree>
    <p:extLst>
      <p:ext uri="{BB962C8B-B14F-4D97-AF65-F5344CB8AC3E}">
        <p14:creationId xmlns:p14="http://schemas.microsoft.com/office/powerpoint/2010/main" val="1364067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793751" y="1255422"/>
            <a:ext cx="11178378"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PRESTACIÓN DE SERVICIOS DE SALUD</a:t>
            </a:r>
            <a:endParaRPr lang="es-MX" sz="16600" b="1" dirty="0">
              <a:solidFill>
                <a:schemeClr val="bg1"/>
              </a:solidFill>
              <a:latin typeface="Atami Bold" panose="00000500000000000000" pitchFamily="50" charset="0"/>
            </a:endParaRPr>
          </a:p>
        </p:txBody>
      </p:sp>
      <p:sp>
        <p:nvSpPr>
          <p:cNvPr id="16" name="CuadroTexto 15"/>
          <p:cNvSpPr txBox="1"/>
          <p:nvPr/>
        </p:nvSpPr>
        <p:spPr>
          <a:xfrm>
            <a:off x="647699" y="2270737"/>
            <a:ext cx="10896599" cy="3385542"/>
          </a:xfrm>
          <a:prstGeom prst="rect">
            <a:avLst/>
          </a:prstGeom>
          <a:noFill/>
        </p:spPr>
        <p:txBody>
          <a:bodyPr wrap="square" rtlCol="0">
            <a:spAutoFit/>
          </a:bodyPr>
          <a:lstStyle/>
          <a:p>
            <a:pPr algn="just"/>
            <a:r>
              <a:rPr lang="es-MX" sz="2000" dirty="0">
                <a:solidFill>
                  <a:schemeClr val="bg1"/>
                </a:solidFill>
              </a:rPr>
              <a:t>Debido a la declaración de la emergencia sanitaria provocada por la pandemia ocasionada por el </a:t>
            </a:r>
            <a:r>
              <a:rPr lang="es-MX" sz="2800" b="1" dirty="0">
                <a:solidFill>
                  <a:schemeClr val="bg1"/>
                </a:solidFill>
              </a:rPr>
              <a:t>Coronavirus / COVID – 19, la E.S.E CENTRO MATERNO INFANTIL DE SABANALARGA – CEMINSA, </a:t>
            </a:r>
            <a:r>
              <a:rPr lang="es-MX" sz="2000" dirty="0">
                <a:solidFill>
                  <a:schemeClr val="bg1"/>
                </a:solidFill>
              </a:rPr>
              <a:t>se vio en la necesidad de </a:t>
            </a:r>
            <a:r>
              <a:rPr lang="es-MX" sz="2000" b="1" u="sng" dirty="0">
                <a:solidFill>
                  <a:schemeClr val="bg1"/>
                </a:solidFill>
              </a:rPr>
              <a:t>modificar su modelo de prestación  </a:t>
            </a:r>
            <a:r>
              <a:rPr lang="es-MX" sz="2000" dirty="0">
                <a:solidFill>
                  <a:schemeClr val="bg1"/>
                </a:solidFill>
              </a:rPr>
              <a:t>de servicios existente, enfocado hacia la prestación de sus servicios bajo la modalidad de Telemedicina para aquellos casos cuya atención en salud no ameritara la </a:t>
            </a:r>
            <a:r>
              <a:rPr lang="es-MX" sz="2000" dirty="0" err="1">
                <a:solidFill>
                  <a:schemeClr val="bg1"/>
                </a:solidFill>
              </a:rPr>
              <a:t>presencialidad</a:t>
            </a:r>
            <a:r>
              <a:rPr lang="es-MX" sz="2000" dirty="0">
                <a:solidFill>
                  <a:schemeClr val="bg1"/>
                </a:solidFill>
              </a:rPr>
              <a:t>, la cual fue habilitada para los servicios de Medicina General y Odontología General.</a:t>
            </a:r>
          </a:p>
          <a:p>
            <a:pPr algn="just"/>
            <a:endParaRPr lang="es-MX" sz="2000" dirty="0">
              <a:solidFill>
                <a:schemeClr val="bg1"/>
              </a:solidFill>
            </a:endParaRPr>
          </a:p>
          <a:p>
            <a:pPr algn="just"/>
            <a:r>
              <a:rPr lang="es-MX" sz="2000" dirty="0">
                <a:solidFill>
                  <a:schemeClr val="bg1"/>
                </a:solidFill>
              </a:rPr>
              <a:t>La institución se mantuvo prestando sus servicios con el apoyo del </a:t>
            </a:r>
            <a:r>
              <a:rPr lang="es-MX" sz="2000" dirty="0" err="1">
                <a:solidFill>
                  <a:schemeClr val="bg1"/>
                </a:solidFill>
              </a:rPr>
              <a:t>call</a:t>
            </a:r>
            <a:r>
              <a:rPr lang="es-MX" sz="2000" dirty="0">
                <a:solidFill>
                  <a:schemeClr val="bg1"/>
                </a:solidFill>
              </a:rPr>
              <a:t> center utilizando la misma capacidad de talento humano, conforme a la capacidad física instalada presentada a continuación:</a:t>
            </a:r>
          </a:p>
          <a:p>
            <a:pPr algn="just"/>
            <a:endParaRPr lang="es-CO" dirty="0">
              <a:solidFill>
                <a:schemeClr val="bg1"/>
              </a:solidFill>
            </a:endParaRP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15" name="Terminador 14"/>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368351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graphicFrame>
        <p:nvGraphicFramePr>
          <p:cNvPr id="15" name="Tabla 14"/>
          <p:cNvGraphicFramePr>
            <a:graphicFrameLocks noGrp="1"/>
          </p:cNvGraphicFramePr>
          <p:nvPr>
            <p:extLst>
              <p:ext uri="{D42A27DB-BD31-4B8C-83A1-F6EECF244321}">
                <p14:modId xmlns:p14="http://schemas.microsoft.com/office/powerpoint/2010/main" val="298662788"/>
              </p:ext>
            </p:extLst>
          </p:nvPr>
        </p:nvGraphicFramePr>
        <p:xfrm>
          <a:off x="1470822" y="2576098"/>
          <a:ext cx="9616278" cy="2712720"/>
        </p:xfrm>
        <a:graphic>
          <a:graphicData uri="http://schemas.openxmlformats.org/drawingml/2006/table">
            <a:tbl>
              <a:tblPr firstRow="1" bandRow="1">
                <a:tableStyleId>{912C8C85-51F0-491E-9774-3900AFEF0FD7}</a:tableStyleId>
              </a:tblPr>
              <a:tblGrid>
                <a:gridCol w="4808139">
                  <a:extLst>
                    <a:ext uri="{9D8B030D-6E8A-4147-A177-3AD203B41FA5}">
                      <a16:colId xmlns:a16="http://schemas.microsoft.com/office/drawing/2014/main" val="20000"/>
                    </a:ext>
                  </a:extLst>
                </a:gridCol>
                <a:gridCol w="4808139">
                  <a:extLst>
                    <a:ext uri="{9D8B030D-6E8A-4147-A177-3AD203B41FA5}">
                      <a16:colId xmlns:a16="http://schemas.microsoft.com/office/drawing/2014/main" val="20001"/>
                    </a:ext>
                  </a:extLst>
                </a:gridCol>
              </a:tblGrid>
              <a:tr h="370840">
                <a:tc>
                  <a:txBody>
                    <a:bodyPr/>
                    <a:lstStyle/>
                    <a:p>
                      <a:pPr algn="ctr"/>
                      <a:r>
                        <a:rPr lang="es-MX" sz="3200" dirty="0">
                          <a:solidFill>
                            <a:schemeClr val="bg1"/>
                          </a:solidFill>
                          <a:latin typeface="Atami Bold" panose="00000500000000000000" pitchFamily="50" charset="0"/>
                        </a:rPr>
                        <a:t>CONCEPTO</a:t>
                      </a:r>
                      <a:endParaRPr lang="es-CO" sz="3200" dirty="0">
                        <a:solidFill>
                          <a:schemeClr val="bg1"/>
                        </a:solidFill>
                        <a:latin typeface="Atami Bold" panose="00000500000000000000" pitchFamily="50" charset="0"/>
                      </a:endParaRPr>
                    </a:p>
                  </a:txBody>
                  <a:tcPr/>
                </a:tc>
                <a:tc>
                  <a:txBody>
                    <a:bodyPr/>
                    <a:lstStyle/>
                    <a:p>
                      <a:pPr algn="ctr"/>
                      <a:r>
                        <a:rPr lang="es-MX" sz="3200" dirty="0">
                          <a:solidFill>
                            <a:schemeClr val="bg1"/>
                          </a:solidFill>
                          <a:latin typeface="Atami Bold" panose="00000500000000000000" pitchFamily="50" charset="0"/>
                        </a:rPr>
                        <a:t>CANTIDAD</a:t>
                      </a:r>
                      <a:endParaRPr lang="es-CO" sz="3200" dirty="0">
                        <a:solidFill>
                          <a:schemeClr val="bg1"/>
                        </a:solidFill>
                        <a:latin typeface="Atami Bold" panose="00000500000000000000" pitchFamily="50" charset="0"/>
                      </a:endParaRPr>
                    </a:p>
                  </a:txBody>
                  <a:tcPr/>
                </a:tc>
                <a:extLst>
                  <a:ext uri="{0D108BD9-81ED-4DB2-BD59-A6C34878D82A}">
                    <a16:rowId xmlns:a16="http://schemas.microsoft.com/office/drawing/2014/main" val="10000"/>
                  </a:ext>
                </a:extLst>
              </a:tr>
              <a:tr h="370840">
                <a:tc>
                  <a:txBody>
                    <a:bodyPr/>
                    <a:lstStyle/>
                    <a:p>
                      <a:pPr algn="ctr"/>
                      <a:r>
                        <a:rPr lang="es-CO" sz="3200" dirty="0">
                          <a:solidFill>
                            <a:schemeClr val="bg1"/>
                          </a:solidFill>
                          <a:latin typeface="Atami Bold" panose="00000500000000000000" pitchFamily="50" charset="0"/>
                        </a:rPr>
                        <a:t>Consultorios de consulta externa</a:t>
                      </a:r>
                    </a:p>
                  </a:txBody>
                  <a:tcPr/>
                </a:tc>
                <a:tc>
                  <a:txBody>
                    <a:bodyPr/>
                    <a:lstStyle/>
                    <a:p>
                      <a:pPr algn="ctr"/>
                      <a:r>
                        <a:rPr lang="es-MX" sz="5400" dirty="0">
                          <a:solidFill>
                            <a:schemeClr val="bg1"/>
                          </a:solidFill>
                          <a:latin typeface="Atami Bold" panose="00000500000000000000" pitchFamily="50" charset="0"/>
                        </a:rPr>
                        <a:t>17</a:t>
                      </a:r>
                      <a:endParaRPr lang="es-CO" sz="5400" dirty="0">
                        <a:solidFill>
                          <a:schemeClr val="bg1"/>
                        </a:solidFill>
                        <a:latin typeface="Atami Bold" panose="00000500000000000000" pitchFamily="50" charset="0"/>
                      </a:endParaRPr>
                    </a:p>
                  </a:txBody>
                  <a:tcPr/>
                </a:tc>
                <a:extLst>
                  <a:ext uri="{0D108BD9-81ED-4DB2-BD59-A6C34878D82A}">
                    <a16:rowId xmlns:a16="http://schemas.microsoft.com/office/drawing/2014/main" val="10001"/>
                  </a:ext>
                </a:extLst>
              </a:tr>
              <a:tr h="370840">
                <a:tc>
                  <a:txBody>
                    <a:bodyPr/>
                    <a:lstStyle/>
                    <a:p>
                      <a:pPr algn="ctr"/>
                      <a:r>
                        <a:rPr lang="es-CO" sz="3200" dirty="0">
                          <a:solidFill>
                            <a:schemeClr val="bg1"/>
                          </a:solidFill>
                          <a:latin typeface="Atami Bold" panose="00000500000000000000" pitchFamily="50" charset="0"/>
                        </a:rPr>
                        <a:t>Número de unidades de odontología </a:t>
                      </a:r>
                    </a:p>
                  </a:txBody>
                  <a:tcPr/>
                </a:tc>
                <a:tc>
                  <a:txBody>
                    <a:bodyPr/>
                    <a:lstStyle/>
                    <a:p>
                      <a:pPr algn="ctr"/>
                      <a:r>
                        <a:rPr lang="es-MX" sz="5400" dirty="0">
                          <a:solidFill>
                            <a:schemeClr val="bg1"/>
                          </a:solidFill>
                          <a:latin typeface="Atami Bold" panose="00000500000000000000" pitchFamily="50" charset="0"/>
                        </a:rPr>
                        <a:t>11</a:t>
                      </a:r>
                      <a:endParaRPr lang="es-CO" sz="5400" dirty="0">
                        <a:solidFill>
                          <a:schemeClr val="bg1"/>
                        </a:solidFill>
                        <a:latin typeface="Atami Bold" panose="00000500000000000000" pitchFamily="50" charset="0"/>
                      </a:endParaRPr>
                    </a:p>
                  </a:txBody>
                  <a:tcPr/>
                </a:tc>
                <a:extLst>
                  <a:ext uri="{0D108BD9-81ED-4DB2-BD59-A6C34878D82A}">
                    <a16:rowId xmlns:a16="http://schemas.microsoft.com/office/drawing/2014/main" val="10002"/>
                  </a:ext>
                </a:extLst>
              </a:tr>
            </a:tbl>
          </a:graphicData>
        </a:graphic>
      </p:graphicFrame>
      <p:sp>
        <p:nvSpPr>
          <p:cNvPr id="16" name="CuadroTexto 15"/>
          <p:cNvSpPr txBox="1"/>
          <p:nvPr/>
        </p:nvSpPr>
        <p:spPr>
          <a:xfrm>
            <a:off x="793751" y="1255422"/>
            <a:ext cx="11178378"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PRESTACIÓN DE SERVICIOS DE SALUD</a:t>
            </a:r>
            <a:endParaRPr lang="es-MX" sz="16600" b="1" dirty="0">
              <a:solidFill>
                <a:schemeClr val="bg1"/>
              </a:solidFill>
              <a:latin typeface="Atami Bold" panose="00000500000000000000" pitchFamily="50" charset="0"/>
            </a:endParaRPr>
          </a:p>
        </p:txBody>
      </p:sp>
      <p:sp>
        <p:nvSpPr>
          <p:cNvPr id="20" name="Terminador 19"/>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21" name="Imagen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22" name="Imagen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23" name="CuadroTexto 22"/>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629334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560609122"/>
              </p:ext>
            </p:extLst>
          </p:nvPr>
        </p:nvGraphicFramePr>
        <p:xfrm>
          <a:off x="927423" y="2846620"/>
          <a:ext cx="9791904" cy="3581400"/>
        </p:xfrm>
        <a:graphic>
          <a:graphicData uri="http://schemas.openxmlformats.org/drawingml/2006/table">
            <a:tbl>
              <a:tblPr firstRow="1" bandRow="1">
                <a:tableStyleId>{912C8C85-51F0-491E-9774-3900AFEF0FD7}</a:tableStyleId>
              </a:tblPr>
              <a:tblGrid>
                <a:gridCol w="4895952">
                  <a:extLst>
                    <a:ext uri="{9D8B030D-6E8A-4147-A177-3AD203B41FA5}">
                      <a16:colId xmlns:a16="http://schemas.microsoft.com/office/drawing/2014/main" val="20000"/>
                    </a:ext>
                  </a:extLst>
                </a:gridCol>
                <a:gridCol w="4895952">
                  <a:extLst>
                    <a:ext uri="{9D8B030D-6E8A-4147-A177-3AD203B41FA5}">
                      <a16:colId xmlns:a16="http://schemas.microsoft.com/office/drawing/2014/main" val="20001"/>
                    </a:ext>
                  </a:extLst>
                </a:gridCol>
              </a:tblGrid>
              <a:tr h="370840">
                <a:tc>
                  <a:txBody>
                    <a:bodyPr/>
                    <a:lstStyle/>
                    <a:p>
                      <a:pPr algn="ctr"/>
                      <a:r>
                        <a:rPr lang="es-MX" sz="2400" dirty="0">
                          <a:solidFill>
                            <a:schemeClr val="bg1"/>
                          </a:solidFill>
                          <a:latin typeface="Atami Bold" panose="00000500000000000000" pitchFamily="50" charset="0"/>
                        </a:rPr>
                        <a:t>CASCO URBANO</a:t>
                      </a:r>
                      <a:endParaRPr lang="es-CO" sz="2400" dirty="0">
                        <a:solidFill>
                          <a:schemeClr val="bg1"/>
                        </a:solidFill>
                        <a:latin typeface="Atami Bold" panose="00000500000000000000" pitchFamily="50" charset="0"/>
                      </a:endParaRPr>
                    </a:p>
                  </a:txBody>
                  <a:tcPr/>
                </a:tc>
                <a:tc>
                  <a:txBody>
                    <a:bodyPr/>
                    <a:lstStyle/>
                    <a:p>
                      <a:pPr algn="ctr"/>
                      <a:r>
                        <a:rPr lang="es-MX" sz="2400" dirty="0">
                          <a:solidFill>
                            <a:schemeClr val="bg1"/>
                          </a:solidFill>
                          <a:latin typeface="Atami Bold" panose="00000500000000000000" pitchFamily="50" charset="0"/>
                        </a:rPr>
                        <a:t>CORREGIMIENTOS</a:t>
                      </a:r>
                      <a:endParaRPr lang="es-CO" sz="2400" dirty="0">
                        <a:solidFill>
                          <a:schemeClr val="bg1"/>
                        </a:solidFill>
                        <a:latin typeface="Atami Bold" panose="00000500000000000000" pitchFamily="50" charset="0"/>
                      </a:endParaRPr>
                    </a:p>
                  </a:txBody>
                  <a:tcPr/>
                </a:tc>
                <a:extLst>
                  <a:ext uri="{0D108BD9-81ED-4DB2-BD59-A6C34878D82A}">
                    <a16:rowId xmlns:a16="http://schemas.microsoft.com/office/drawing/2014/main" val="10000"/>
                  </a:ext>
                </a:extLst>
              </a:tr>
              <a:tr h="370840">
                <a:tc>
                  <a:txBody>
                    <a:bodyPr/>
                    <a:lstStyle/>
                    <a:p>
                      <a:pPr algn="l"/>
                      <a:r>
                        <a:rPr lang="es-CO" sz="1800" dirty="0">
                          <a:solidFill>
                            <a:schemeClr val="bg1"/>
                          </a:solidFill>
                          <a:latin typeface="Atami Bold" panose="00000500000000000000" pitchFamily="50" charset="0"/>
                        </a:rPr>
                        <a:t>CEMINSA SEDE ADMINISTRATIVA</a:t>
                      </a:r>
                    </a:p>
                  </a:txBody>
                  <a:tcPr/>
                </a:tc>
                <a:tc>
                  <a:txBody>
                    <a:bodyPr/>
                    <a:lstStyle/>
                    <a:p>
                      <a:pPr algn="l"/>
                      <a:r>
                        <a:rPr lang="es-MX" sz="1800" dirty="0">
                          <a:solidFill>
                            <a:schemeClr val="bg1"/>
                          </a:solidFill>
                          <a:latin typeface="Atami Bold" panose="00000500000000000000" pitchFamily="50" charset="0"/>
                        </a:rPr>
                        <a:t>PUESTO DE SALUD AGUADA DE PABLO</a:t>
                      </a:r>
                      <a:endParaRPr lang="es-CO" sz="1800" dirty="0">
                        <a:solidFill>
                          <a:schemeClr val="bg1"/>
                        </a:solidFill>
                        <a:latin typeface="Atami Bold" panose="00000500000000000000" pitchFamily="50" charset="0"/>
                      </a:endParaRPr>
                    </a:p>
                  </a:txBody>
                  <a:tcPr/>
                </a:tc>
                <a:extLst>
                  <a:ext uri="{0D108BD9-81ED-4DB2-BD59-A6C34878D82A}">
                    <a16:rowId xmlns:a16="http://schemas.microsoft.com/office/drawing/2014/main" val="10001"/>
                  </a:ext>
                </a:extLst>
              </a:tr>
              <a:tr h="370840">
                <a:tc>
                  <a:txBody>
                    <a:bodyPr/>
                    <a:lstStyle/>
                    <a:p>
                      <a:pPr algn="l"/>
                      <a:r>
                        <a:rPr lang="es-MX" sz="1800" dirty="0">
                          <a:solidFill>
                            <a:schemeClr val="bg1"/>
                          </a:solidFill>
                          <a:latin typeface="Atami Bold" panose="00000500000000000000" pitchFamily="50" charset="0"/>
                        </a:rPr>
                        <a:t>CENTRO DE DESARROLLO VECINAL -</a:t>
                      </a:r>
                    </a:p>
                    <a:p>
                      <a:pPr algn="l"/>
                      <a:r>
                        <a:rPr lang="es-MX" sz="1800" dirty="0">
                          <a:solidFill>
                            <a:schemeClr val="bg1"/>
                          </a:solidFill>
                          <a:latin typeface="Atami Bold" panose="00000500000000000000" pitchFamily="50" charset="0"/>
                        </a:rPr>
                        <a:t>CDV</a:t>
                      </a:r>
                      <a:endParaRPr lang="es-CO" sz="1800" dirty="0">
                        <a:solidFill>
                          <a:schemeClr val="bg1"/>
                        </a:solidFill>
                        <a:latin typeface="Atami Bold" panose="00000500000000000000" pitchFamily="50" charset="0"/>
                      </a:endParaRPr>
                    </a:p>
                  </a:txBody>
                  <a:tcPr/>
                </a:tc>
                <a:tc>
                  <a:txBody>
                    <a:bodyPr/>
                    <a:lstStyle/>
                    <a:p>
                      <a:pPr algn="l"/>
                      <a:r>
                        <a:rPr lang="es-CO" sz="1800" dirty="0">
                          <a:solidFill>
                            <a:schemeClr val="bg1"/>
                          </a:solidFill>
                          <a:latin typeface="Atami Bold" panose="00000500000000000000" pitchFamily="50" charset="0"/>
                        </a:rPr>
                        <a:t>PUESTO DE SALUD CASCAJAL</a:t>
                      </a:r>
                    </a:p>
                  </a:txBody>
                  <a:tcPr/>
                </a:tc>
                <a:extLst>
                  <a:ext uri="{0D108BD9-81ED-4DB2-BD59-A6C34878D82A}">
                    <a16:rowId xmlns:a16="http://schemas.microsoft.com/office/drawing/2014/main" val="10002"/>
                  </a:ext>
                </a:extLst>
              </a:tr>
              <a:tr h="370840">
                <a:tc>
                  <a:txBody>
                    <a:bodyPr/>
                    <a:lstStyle/>
                    <a:p>
                      <a:pPr algn="l"/>
                      <a:r>
                        <a:rPr lang="es-MX" sz="1800" dirty="0">
                          <a:solidFill>
                            <a:schemeClr val="bg1"/>
                          </a:solidFill>
                          <a:latin typeface="Atami Bold" panose="00000500000000000000" pitchFamily="50" charset="0"/>
                        </a:rPr>
                        <a:t>CENTRO DE SALUD CAMPO BOLÍVAR</a:t>
                      </a:r>
                      <a:endParaRPr lang="es-CO" sz="1800" dirty="0">
                        <a:solidFill>
                          <a:schemeClr val="bg1"/>
                        </a:solidFill>
                        <a:latin typeface="Atami Bold" panose="00000500000000000000" pitchFamily="50" charset="0"/>
                      </a:endParaRPr>
                    </a:p>
                  </a:txBody>
                  <a:tcPr/>
                </a:tc>
                <a:tc>
                  <a:txBody>
                    <a:bodyPr/>
                    <a:lstStyle/>
                    <a:p>
                      <a:pPr algn="l"/>
                      <a:r>
                        <a:rPr lang="es-MX" sz="1800" dirty="0">
                          <a:solidFill>
                            <a:schemeClr val="bg1"/>
                          </a:solidFill>
                          <a:latin typeface="Atami Bold" panose="00000500000000000000" pitchFamily="50" charset="0"/>
                        </a:rPr>
                        <a:t>PUESTO DE SALUD LA PEÑA</a:t>
                      </a:r>
                      <a:endParaRPr lang="es-CO" sz="1800" dirty="0">
                        <a:solidFill>
                          <a:schemeClr val="bg1"/>
                        </a:solidFill>
                        <a:latin typeface="Atami Bold" panose="00000500000000000000" pitchFamily="50" charset="0"/>
                      </a:endParaRPr>
                    </a:p>
                  </a:txBody>
                  <a:tcPr/>
                </a:tc>
                <a:extLst>
                  <a:ext uri="{0D108BD9-81ED-4DB2-BD59-A6C34878D82A}">
                    <a16:rowId xmlns:a16="http://schemas.microsoft.com/office/drawing/2014/main" val="10003"/>
                  </a:ext>
                </a:extLst>
              </a:tr>
              <a:tr h="370840">
                <a:tc>
                  <a:txBody>
                    <a:bodyPr/>
                    <a:lstStyle/>
                    <a:p>
                      <a:pPr algn="l"/>
                      <a:r>
                        <a:rPr lang="es-CO" sz="1800" dirty="0">
                          <a:solidFill>
                            <a:schemeClr val="bg1"/>
                          </a:solidFill>
                          <a:latin typeface="Atami Bold" panose="00000500000000000000" pitchFamily="50" charset="0"/>
                        </a:rPr>
                        <a:t>CENTRO DE SALUD PARAISO</a:t>
                      </a:r>
                    </a:p>
                  </a:txBody>
                  <a:tcPr/>
                </a:tc>
                <a:tc>
                  <a:txBody>
                    <a:bodyPr/>
                    <a:lstStyle/>
                    <a:p>
                      <a:pPr algn="l"/>
                      <a:r>
                        <a:rPr lang="es-CO" sz="1800" dirty="0">
                          <a:solidFill>
                            <a:schemeClr val="bg1"/>
                          </a:solidFill>
                          <a:latin typeface="Atami Bold" panose="00000500000000000000" pitchFamily="50" charset="0"/>
                        </a:rPr>
                        <a:t>PUESTO DE SALUD GALLEGO</a:t>
                      </a:r>
                    </a:p>
                  </a:txBody>
                  <a:tcPr/>
                </a:tc>
                <a:extLst>
                  <a:ext uri="{0D108BD9-81ED-4DB2-BD59-A6C34878D82A}">
                    <a16:rowId xmlns:a16="http://schemas.microsoft.com/office/drawing/2014/main" val="10004"/>
                  </a:ext>
                </a:extLst>
              </a:tr>
              <a:tr h="370840">
                <a:tc>
                  <a:txBody>
                    <a:bodyPr/>
                    <a:lstStyle/>
                    <a:p>
                      <a:pPr algn="ctr"/>
                      <a:endParaRPr lang="es-CO" sz="2400" dirty="0">
                        <a:solidFill>
                          <a:schemeClr val="bg1"/>
                        </a:solidFill>
                        <a:latin typeface="Atami Bold" panose="00000500000000000000" pitchFamily="50" charset="0"/>
                      </a:endParaRPr>
                    </a:p>
                  </a:txBody>
                  <a:tcPr/>
                </a:tc>
                <a:tc>
                  <a:txBody>
                    <a:bodyPr/>
                    <a:lstStyle/>
                    <a:p>
                      <a:pPr algn="l"/>
                      <a:r>
                        <a:rPr lang="es-CO" sz="1800" dirty="0">
                          <a:solidFill>
                            <a:schemeClr val="bg1"/>
                          </a:solidFill>
                          <a:latin typeface="Atami Bold" panose="00000500000000000000" pitchFamily="50" charset="0"/>
                        </a:rPr>
                        <a:t>PUESTO DE SALUD MOLINEROS</a:t>
                      </a:r>
                    </a:p>
                  </a:txBody>
                  <a:tcPr/>
                </a:tc>
                <a:extLst>
                  <a:ext uri="{0D108BD9-81ED-4DB2-BD59-A6C34878D82A}">
                    <a16:rowId xmlns:a16="http://schemas.microsoft.com/office/drawing/2014/main" val="10005"/>
                  </a:ext>
                </a:extLst>
              </a:tr>
              <a:tr h="370840">
                <a:tc>
                  <a:txBody>
                    <a:bodyPr/>
                    <a:lstStyle/>
                    <a:p>
                      <a:pPr algn="ctr"/>
                      <a:endParaRPr lang="es-CO" sz="2400" dirty="0">
                        <a:solidFill>
                          <a:schemeClr val="bg1"/>
                        </a:solidFill>
                        <a:latin typeface="Atami Bold" panose="00000500000000000000" pitchFamily="50" charset="0"/>
                      </a:endParaRPr>
                    </a:p>
                  </a:txBody>
                  <a:tcPr/>
                </a:tc>
                <a:tc>
                  <a:txBody>
                    <a:bodyPr/>
                    <a:lstStyle/>
                    <a:p>
                      <a:pPr algn="l"/>
                      <a:r>
                        <a:rPr lang="es-MX" sz="1800" dirty="0">
                          <a:solidFill>
                            <a:schemeClr val="bg1"/>
                          </a:solidFill>
                          <a:latin typeface="Atami Bold" panose="00000500000000000000" pitchFamily="50" charset="0"/>
                        </a:rPr>
                        <a:t>PUESTO DE SALUD ISABEL LÓPEZ</a:t>
                      </a:r>
                      <a:endParaRPr lang="es-CO" sz="1800" dirty="0">
                        <a:solidFill>
                          <a:schemeClr val="bg1"/>
                        </a:solidFill>
                        <a:latin typeface="Atami Bold" panose="00000500000000000000" pitchFamily="50" charset="0"/>
                      </a:endParaRPr>
                    </a:p>
                  </a:txBody>
                  <a:tcPr/>
                </a:tc>
                <a:extLst>
                  <a:ext uri="{0D108BD9-81ED-4DB2-BD59-A6C34878D82A}">
                    <a16:rowId xmlns:a16="http://schemas.microsoft.com/office/drawing/2014/main" val="10006"/>
                  </a:ext>
                </a:extLst>
              </a:tr>
              <a:tr h="370840">
                <a:tc>
                  <a:txBody>
                    <a:bodyPr/>
                    <a:lstStyle/>
                    <a:p>
                      <a:pPr algn="ctr"/>
                      <a:endParaRPr lang="es-CO" sz="2400" dirty="0">
                        <a:solidFill>
                          <a:schemeClr val="bg1"/>
                        </a:solidFill>
                        <a:latin typeface="Atami Bold" panose="00000500000000000000" pitchFamily="50" charset="0"/>
                      </a:endParaRPr>
                    </a:p>
                  </a:txBody>
                  <a:tcPr/>
                </a:tc>
                <a:tc>
                  <a:txBody>
                    <a:bodyPr/>
                    <a:lstStyle/>
                    <a:p>
                      <a:pPr algn="l"/>
                      <a:r>
                        <a:rPr lang="es-CO" sz="1800" dirty="0">
                          <a:solidFill>
                            <a:schemeClr val="bg1"/>
                          </a:solidFill>
                          <a:latin typeface="Atami Bold" panose="00000500000000000000" pitchFamily="50" charset="0"/>
                        </a:rPr>
                        <a:t>PUESTO DE SALUD COLOMBIA</a:t>
                      </a:r>
                    </a:p>
                  </a:txBody>
                  <a:tcPr/>
                </a:tc>
                <a:extLst>
                  <a:ext uri="{0D108BD9-81ED-4DB2-BD59-A6C34878D82A}">
                    <a16:rowId xmlns:a16="http://schemas.microsoft.com/office/drawing/2014/main" val="10007"/>
                  </a:ext>
                </a:extLst>
              </a:tr>
            </a:tbl>
          </a:graphicData>
        </a:graphic>
      </p:graphicFrame>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826189" y="805235"/>
            <a:ext cx="7093798"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OFERTA DE SERVICIOS</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843520" y="1433023"/>
            <a:ext cx="9834817" cy="1323439"/>
          </a:xfrm>
          <a:prstGeom prst="rect">
            <a:avLst/>
          </a:prstGeom>
        </p:spPr>
        <p:txBody>
          <a:bodyPr wrap="square">
            <a:spAutoFit/>
          </a:bodyPr>
          <a:lstStyle/>
          <a:p>
            <a:r>
              <a:rPr lang="es-MX" sz="2000" dirty="0">
                <a:solidFill>
                  <a:schemeClr val="bg1"/>
                </a:solidFill>
              </a:rPr>
              <a:t>Los servicios de la E.S.E CENTRO MATERNO INFANTIL DE SABANALARGA – CEMINSA, se han mantenido constante sin ningún cambio, debido a que la institución es un centro asistencial sin camas, presenta los siguientes servicios dentro de su portafolio, el cual está dividido de la siguiente manera:</a:t>
            </a:r>
            <a:endParaRPr lang="es-CO" sz="2000" dirty="0">
              <a:solidFill>
                <a:schemeClr val="bg1"/>
              </a:solidFill>
            </a:endParaRPr>
          </a:p>
        </p:txBody>
      </p:sp>
      <p:sp>
        <p:nvSpPr>
          <p:cNvPr id="16" name="Terminador 15"/>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2016426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75"/>
            <a:ext cx="12191999" cy="6851649"/>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3670032380"/>
              </p:ext>
            </p:extLst>
          </p:nvPr>
        </p:nvGraphicFramePr>
        <p:xfrm>
          <a:off x="1172459" y="2378046"/>
          <a:ext cx="9791904" cy="3291840"/>
        </p:xfrm>
        <a:graphic>
          <a:graphicData uri="http://schemas.openxmlformats.org/drawingml/2006/table">
            <a:tbl>
              <a:tblPr firstRow="1" bandRow="1">
                <a:tableStyleId>{912C8C85-51F0-491E-9774-3900AFEF0FD7}</a:tableStyleId>
              </a:tblPr>
              <a:tblGrid>
                <a:gridCol w="4895952">
                  <a:extLst>
                    <a:ext uri="{9D8B030D-6E8A-4147-A177-3AD203B41FA5}">
                      <a16:colId xmlns:a16="http://schemas.microsoft.com/office/drawing/2014/main" val="20000"/>
                    </a:ext>
                  </a:extLst>
                </a:gridCol>
                <a:gridCol w="4895952">
                  <a:extLst>
                    <a:ext uri="{9D8B030D-6E8A-4147-A177-3AD203B41FA5}">
                      <a16:colId xmlns:a16="http://schemas.microsoft.com/office/drawing/2014/main" val="20001"/>
                    </a:ext>
                  </a:extLst>
                </a:gridCol>
              </a:tblGrid>
              <a:tr h="370840">
                <a:tc gridSpan="2">
                  <a:txBody>
                    <a:bodyPr/>
                    <a:lstStyle/>
                    <a:p>
                      <a:pPr algn="ctr"/>
                      <a:r>
                        <a:rPr lang="es-CO" sz="2400" dirty="0">
                          <a:solidFill>
                            <a:schemeClr val="bg1"/>
                          </a:solidFill>
                          <a:latin typeface="Atami Bold" panose="00000500000000000000" pitchFamily="50" charset="0"/>
                        </a:rPr>
                        <a:t>PORTAFOLIO DE SERVICIOS – </a:t>
                      </a:r>
                    </a:p>
                    <a:p>
                      <a:pPr algn="ctr"/>
                      <a:r>
                        <a:rPr lang="es-CO" sz="2400" dirty="0">
                          <a:solidFill>
                            <a:schemeClr val="bg1"/>
                          </a:solidFill>
                          <a:latin typeface="Atami Bold" panose="00000500000000000000" pitchFamily="50" charset="0"/>
                        </a:rPr>
                        <a:t>CEMINSA SEDE ADMINISTRATIVA</a:t>
                      </a:r>
                    </a:p>
                    <a:p>
                      <a:pPr algn="ctr"/>
                      <a:r>
                        <a:rPr lang="es-MX" sz="2400" dirty="0">
                          <a:solidFill>
                            <a:schemeClr val="bg1"/>
                          </a:solidFill>
                          <a:latin typeface="Atami Bold" panose="00000500000000000000" pitchFamily="50" charset="0"/>
                        </a:rPr>
                        <a:t>AMBULATORIOS Y BAJA COMPLEJIDAD</a:t>
                      </a:r>
                      <a:endParaRPr lang="es-CO" sz="2400" dirty="0">
                        <a:solidFill>
                          <a:schemeClr val="bg1"/>
                        </a:solidFill>
                        <a:latin typeface="Atami Bold" panose="00000500000000000000" pitchFamily="50" charset="0"/>
                      </a:endParaRPr>
                    </a:p>
                  </a:txBody>
                  <a:tcPr>
                    <a:solidFill>
                      <a:schemeClr val="accent6">
                        <a:lumMod val="50000"/>
                      </a:schemeClr>
                    </a:solidFill>
                  </a:tcPr>
                </a:tc>
                <a:tc hMerge="1">
                  <a:txBody>
                    <a:bodyPr/>
                    <a:lstStyle/>
                    <a:p>
                      <a:pPr algn="ctr"/>
                      <a:endParaRPr lang="es-CO" sz="2400" dirty="0">
                        <a:solidFill>
                          <a:schemeClr val="bg1"/>
                        </a:solidFill>
                        <a:latin typeface="Atami Bold" panose="00000500000000000000" pitchFamily="50" charset="0"/>
                      </a:endParaRPr>
                    </a:p>
                  </a:txBody>
                  <a:tcPr/>
                </a:tc>
                <a:extLst>
                  <a:ext uri="{0D108BD9-81ED-4DB2-BD59-A6C34878D82A}">
                    <a16:rowId xmlns:a16="http://schemas.microsoft.com/office/drawing/2014/main" val="10000"/>
                  </a:ext>
                </a:extLst>
              </a:tr>
              <a:tr h="370840">
                <a:tc>
                  <a:txBody>
                    <a:bodyPr/>
                    <a:lstStyle/>
                    <a:p>
                      <a:pPr algn="ctr"/>
                      <a:r>
                        <a:rPr lang="es-CO" sz="1800" dirty="0">
                          <a:solidFill>
                            <a:schemeClr val="bg1"/>
                          </a:solidFill>
                          <a:latin typeface="Atami Bold" panose="00000500000000000000" pitchFamily="50" charset="0"/>
                        </a:rPr>
                        <a:t>*LABORATORIO </a:t>
                      </a:r>
                    </a:p>
                    <a:p>
                      <a:pPr algn="ctr"/>
                      <a:r>
                        <a:rPr lang="es-CO" sz="1800" dirty="0">
                          <a:solidFill>
                            <a:schemeClr val="bg1"/>
                          </a:solidFill>
                          <a:latin typeface="Atami Bold" panose="00000500000000000000" pitchFamily="50" charset="0"/>
                        </a:rPr>
                        <a:t>CLÍNICO</a:t>
                      </a:r>
                    </a:p>
                  </a:txBody>
                  <a:tcPr/>
                </a:tc>
                <a:tc>
                  <a:txBody>
                    <a:bodyPr/>
                    <a:lstStyle/>
                    <a:p>
                      <a:pPr algn="ctr"/>
                      <a:r>
                        <a:rPr lang="es-CO" dirty="0">
                          <a:solidFill>
                            <a:schemeClr val="bg1"/>
                          </a:solidFill>
                          <a:latin typeface="Atami Bold" panose="00000500000000000000" pitchFamily="50" charset="0"/>
                        </a:rPr>
                        <a:t>*SERVICIO </a:t>
                      </a:r>
                    </a:p>
                    <a:p>
                      <a:pPr algn="ctr"/>
                      <a:r>
                        <a:rPr lang="es-CO" dirty="0">
                          <a:solidFill>
                            <a:schemeClr val="bg1"/>
                          </a:solidFill>
                          <a:latin typeface="Atami Bold" panose="00000500000000000000" pitchFamily="50" charset="0"/>
                        </a:rPr>
                        <a:t>FARMACÉUTICO</a:t>
                      </a:r>
                    </a:p>
                    <a:p>
                      <a:pPr algn="ctr"/>
                      <a:endParaRPr lang="es-CO" dirty="0"/>
                    </a:p>
                  </a:txBody>
                  <a:tcPr/>
                </a:tc>
                <a:extLst>
                  <a:ext uri="{0D108BD9-81ED-4DB2-BD59-A6C34878D82A}">
                    <a16:rowId xmlns:a16="http://schemas.microsoft.com/office/drawing/2014/main" val="10001"/>
                  </a:ext>
                </a:extLst>
              </a:tr>
              <a:tr h="370840">
                <a:tc>
                  <a:txBody>
                    <a:bodyPr/>
                    <a:lstStyle/>
                    <a:p>
                      <a:pPr algn="ctr"/>
                      <a:r>
                        <a:rPr lang="es-CO" sz="1800" dirty="0">
                          <a:solidFill>
                            <a:schemeClr val="bg1"/>
                          </a:solidFill>
                          <a:latin typeface="Atami Bold" panose="00000500000000000000" pitchFamily="50" charset="0"/>
                        </a:rPr>
                        <a:t>*TOMA DE </a:t>
                      </a:r>
                    </a:p>
                    <a:p>
                      <a:pPr algn="ctr"/>
                      <a:r>
                        <a:rPr lang="es-CO" sz="1800" dirty="0">
                          <a:solidFill>
                            <a:schemeClr val="bg1"/>
                          </a:solidFill>
                          <a:latin typeface="Atami Bold" panose="00000500000000000000" pitchFamily="50" charset="0"/>
                        </a:rPr>
                        <a:t>MUESTRAS DE </a:t>
                      </a:r>
                    </a:p>
                    <a:p>
                      <a:pPr algn="ctr"/>
                      <a:r>
                        <a:rPr lang="es-CO" sz="1800" dirty="0">
                          <a:solidFill>
                            <a:schemeClr val="bg1"/>
                          </a:solidFill>
                          <a:latin typeface="Atami Bold" panose="00000500000000000000" pitchFamily="50" charset="0"/>
                        </a:rPr>
                        <a:t>LABORATORIO CLÍNICO</a:t>
                      </a:r>
                    </a:p>
                    <a:p>
                      <a:pPr algn="ctr"/>
                      <a:endParaRPr lang="es-CO" sz="1800" dirty="0">
                        <a:solidFill>
                          <a:schemeClr val="bg1"/>
                        </a:solidFill>
                        <a:latin typeface="Atami Bold" panose="00000500000000000000" pitchFamily="50" charset="0"/>
                      </a:endParaRPr>
                    </a:p>
                  </a:txBody>
                  <a:tcPr/>
                </a:tc>
                <a:tc>
                  <a:txBody>
                    <a:bodyPr/>
                    <a:lstStyle/>
                    <a:p>
                      <a:pPr algn="ctr"/>
                      <a:r>
                        <a:rPr lang="es-CO" dirty="0">
                          <a:solidFill>
                            <a:schemeClr val="bg1"/>
                          </a:solidFill>
                          <a:latin typeface="Atami Bold" panose="00000500000000000000" pitchFamily="50" charset="0"/>
                        </a:rPr>
                        <a:t>*TRANSPORTE </a:t>
                      </a:r>
                    </a:p>
                    <a:p>
                      <a:pPr algn="ctr"/>
                      <a:r>
                        <a:rPr lang="es-CO" dirty="0">
                          <a:solidFill>
                            <a:schemeClr val="bg1"/>
                          </a:solidFill>
                          <a:latin typeface="Atami Bold" panose="00000500000000000000" pitchFamily="50" charset="0"/>
                        </a:rPr>
                        <a:t>ASISTENCIAL BÁSICO</a:t>
                      </a:r>
                    </a:p>
                    <a:p>
                      <a:pPr algn="ctr"/>
                      <a:r>
                        <a:rPr lang="es-MX" b="1" dirty="0">
                          <a:solidFill>
                            <a:schemeClr val="bg1"/>
                          </a:solidFill>
                        </a:rPr>
                        <a:t>(UNIDAD MÓVIL)</a:t>
                      </a:r>
                      <a:endParaRPr lang="es-CO" b="1" dirty="0">
                        <a:solidFill>
                          <a:schemeClr val="bg1"/>
                        </a:solidFill>
                      </a:endParaRPr>
                    </a:p>
                  </a:txBody>
                  <a:tcPr/>
                </a:tc>
                <a:extLst>
                  <a:ext uri="{0D108BD9-81ED-4DB2-BD59-A6C34878D82A}">
                    <a16:rowId xmlns:a16="http://schemas.microsoft.com/office/drawing/2014/main" val="10002"/>
                  </a:ext>
                </a:extLst>
              </a:tr>
            </a:tbl>
          </a:graphicData>
        </a:graphic>
      </p:graphicFrame>
      <p:sp>
        <p:nvSpPr>
          <p:cNvPr id="7" name="Terminador 6"/>
          <p:cNvSpPr/>
          <p:nvPr/>
        </p:nvSpPr>
        <p:spPr>
          <a:xfrm>
            <a:off x="10302949" y="202018"/>
            <a:ext cx="2796362" cy="808075"/>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8544" y="320046"/>
            <a:ext cx="1572698" cy="603916"/>
          </a:xfrm>
          <a:prstGeom prst="rect">
            <a:avLst/>
          </a:prstGeom>
        </p:spPr>
      </p:pic>
      <p:sp>
        <p:nvSpPr>
          <p:cNvPr id="14" name="CuadroTexto 13"/>
          <p:cNvSpPr txBox="1"/>
          <p:nvPr/>
        </p:nvSpPr>
        <p:spPr>
          <a:xfrm>
            <a:off x="826189" y="805235"/>
            <a:ext cx="7093798" cy="707886"/>
          </a:xfrm>
          <a:prstGeom prst="rect">
            <a:avLst/>
          </a:prstGeom>
          <a:noFill/>
        </p:spPr>
        <p:txBody>
          <a:bodyPr wrap="square" rtlCol="0">
            <a:spAutoFit/>
          </a:bodyPr>
          <a:lstStyle/>
          <a:p>
            <a:r>
              <a:rPr lang="es-MX" sz="4000" b="1" dirty="0">
                <a:solidFill>
                  <a:schemeClr val="bg1"/>
                </a:solidFill>
                <a:latin typeface="Atami Bold" panose="00000500000000000000" pitchFamily="50" charset="0"/>
              </a:rPr>
              <a:t>OFERTA DE SERVICIOS</a:t>
            </a:r>
          </a:p>
        </p:txBody>
      </p:sp>
      <p:sp>
        <p:nvSpPr>
          <p:cNvPr id="18" name="CuadroTexto 17"/>
          <p:cNvSpPr txBox="1"/>
          <p:nvPr/>
        </p:nvSpPr>
        <p:spPr>
          <a:xfrm>
            <a:off x="826189" y="-851955"/>
            <a:ext cx="4166916" cy="1862048"/>
          </a:xfrm>
          <a:prstGeom prst="rect">
            <a:avLst/>
          </a:prstGeom>
          <a:noFill/>
        </p:spPr>
        <p:txBody>
          <a:bodyPr wrap="square" rtlCol="0">
            <a:spAutoFit/>
          </a:bodyPr>
          <a:lstStyle/>
          <a:p>
            <a:r>
              <a:rPr lang="es-MX" sz="2000" b="1" dirty="0">
                <a:solidFill>
                  <a:schemeClr val="bg1"/>
                </a:solidFill>
                <a:latin typeface="Atami Bold" panose="00000500000000000000" pitchFamily="50" charset="0"/>
              </a:rPr>
              <a:t>Rendición De cuentas 2020</a:t>
            </a:r>
            <a:r>
              <a:rPr lang="es-MX" sz="11500" b="1" dirty="0">
                <a:solidFill>
                  <a:schemeClr val="bg1"/>
                </a:solidFill>
                <a:latin typeface="Atami Bold" panose="00000500000000000000" pitchFamily="50" charset="0"/>
              </a:rPr>
              <a:t> </a:t>
            </a:r>
          </a:p>
        </p:txBody>
      </p:sp>
      <p:sp>
        <p:nvSpPr>
          <p:cNvPr id="2" name="Rectángulo 1"/>
          <p:cNvSpPr/>
          <p:nvPr/>
        </p:nvSpPr>
        <p:spPr>
          <a:xfrm>
            <a:off x="843520" y="1433023"/>
            <a:ext cx="9834817" cy="400110"/>
          </a:xfrm>
          <a:prstGeom prst="rect">
            <a:avLst/>
          </a:prstGeom>
        </p:spPr>
        <p:txBody>
          <a:bodyPr wrap="square">
            <a:spAutoFit/>
          </a:bodyPr>
          <a:lstStyle/>
          <a:p>
            <a:r>
              <a:rPr lang="es-MX" sz="2000" b="1" dirty="0">
                <a:solidFill>
                  <a:schemeClr val="bg1"/>
                </a:solidFill>
                <a:latin typeface="Atami Bold" panose="00000500000000000000" pitchFamily="50" charset="0"/>
              </a:rPr>
              <a:t>CASCO URBANO</a:t>
            </a:r>
            <a:endParaRPr lang="es-CO" sz="2000" b="1" dirty="0">
              <a:solidFill>
                <a:schemeClr val="bg1"/>
              </a:solidFill>
              <a:latin typeface="Atami Bold" panose="00000500000000000000" pitchFamily="50" charset="0"/>
            </a:endParaRPr>
          </a:p>
        </p:txBody>
      </p:sp>
      <p:sp>
        <p:nvSpPr>
          <p:cNvPr id="3" name="Rectángulo 2"/>
          <p:cNvSpPr/>
          <p:nvPr/>
        </p:nvSpPr>
        <p:spPr>
          <a:xfrm>
            <a:off x="6973652" y="3428999"/>
            <a:ext cx="6096000" cy="369332"/>
          </a:xfrm>
          <a:prstGeom prst="rect">
            <a:avLst/>
          </a:prstGeom>
        </p:spPr>
        <p:txBody>
          <a:bodyPr>
            <a:spAutoFit/>
          </a:bodyPr>
          <a:lstStyle/>
          <a:p>
            <a:pPr algn="ctr"/>
            <a:r>
              <a:rPr lang="es-CO" dirty="0">
                <a:solidFill>
                  <a:schemeClr val="bg1"/>
                </a:solidFill>
                <a:latin typeface="Atami Bold" panose="00000500000000000000" pitchFamily="50" charset="0"/>
              </a:rPr>
              <a:t> </a:t>
            </a:r>
          </a:p>
        </p:txBody>
      </p:sp>
      <p:sp>
        <p:nvSpPr>
          <p:cNvPr id="16" name="Terminador 15"/>
          <p:cNvSpPr/>
          <p:nvPr/>
        </p:nvSpPr>
        <p:spPr>
          <a:xfrm>
            <a:off x="-406399" y="6061932"/>
            <a:ext cx="2400300" cy="694244"/>
          </a:xfrm>
          <a:prstGeom prst="flowChartTerminator">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00" y="6036063"/>
            <a:ext cx="718812" cy="718812"/>
          </a:xfrm>
          <a:prstGeom prst="rect">
            <a:avLst/>
          </a:prstGeom>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857" y="5911546"/>
            <a:ext cx="967846" cy="967846"/>
          </a:xfrm>
          <a:prstGeom prst="rect">
            <a:avLst/>
          </a:prstGeom>
        </p:spPr>
      </p:pic>
      <p:sp>
        <p:nvSpPr>
          <p:cNvPr id="20" name="CuadroTexto 19"/>
          <p:cNvSpPr txBox="1"/>
          <p:nvPr/>
        </p:nvSpPr>
        <p:spPr>
          <a:xfrm rot="16200000">
            <a:off x="9974446" y="4658859"/>
            <a:ext cx="3822700" cy="369332"/>
          </a:xfrm>
          <a:prstGeom prst="rect">
            <a:avLst/>
          </a:prstGeom>
          <a:noFill/>
        </p:spPr>
        <p:txBody>
          <a:bodyPr wrap="square" rtlCol="0">
            <a:spAutoFit/>
          </a:bodyPr>
          <a:lstStyle/>
          <a:p>
            <a:r>
              <a:rPr lang="es-MX" dirty="0">
                <a:solidFill>
                  <a:schemeClr val="bg1"/>
                </a:solidFill>
                <a:latin typeface="Atami Bold" panose="00000500000000000000" pitchFamily="50" charset="0"/>
              </a:rPr>
              <a:t>#EstamosCumpliendo</a:t>
            </a:r>
            <a:endParaRPr lang="es-CO" dirty="0">
              <a:solidFill>
                <a:schemeClr val="bg1"/>
              </a:solidFill>
              <a:latin typeface="Atami Bold" panose="00000500000000000000" pitchFamily="50" charset="0"/>
            </a:endParaRPr>
          </a:p>
        </p:txBody>
      </p:sp>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119" y="144481"/>
            <a:ext cx="652637" cy="652637"/>
          </a:xfrm>
          <a:prstGeom prst="rect">
            <a:avLst/>
          </a:prstGeom>
        </p:spPr>
      </p:pic>
    </p:spTree>
    <p:extLst>
      <p:ext uri="{BB962C8B-B14F-4D97-AF65-F5344CB8AC3E}">
        <p14:creationId xmlns:p14="http://schemas.microsoft.com/office/powerpoint/2010/main" val="272081404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4289</Words>
  <Application>Microsoft Office PowerPoint</Application>
  <PresentationFormat>Panorámica</PresentationFormat>
  <Paragraphs>503</Paragraphs>
  <Slides>56</Slides>
  <Notes>2</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56</vt:i4>
      </vt:variant>
    </vt:vector>
  </HeadingPairs>
  <TitlesOfParts>
    <vt:vector size="66" baseType="lpstr">
      <vt:lpstr>AIGDT</vt:lpstr>
      <vt:lpstr>Aquatico</vt:lpstr>
      <vt:lpstr>Arial</vt:lpstr>
      <vt:lpstr>Atami Bold</vt:lpstr>
      <vt:lpstr>Calibri</vt:lpstr>
      <vt:lpstr>Calibri Light</vt:lpstr>
      <vt:lpstr>Century Schoolbook</vt:lpstr>
      <vt:lpstr>Eras Demi ITC</vt:lpstr>
      <vt:lpstr>Tema de Office</vt:lpstr>
      <vt:lpstr>Chart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INFORME CONTABLE  2020 - 2019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ANONIMO</dc:creator>
  <cp:lastModifiedBy>jose castro</cp:lastModifiedBy>
  <cp:revision>184</cp:revision>
  <dcterms:created xsi:type="dcterms:W3CDTF">2021-06-12T21:21:48Z</dcterms:created>
  <dcterms:modified xsi:type="dcterms:W3CDTF">2021-06-16T15:01:32Z</dcterms:modified>
</cp:coreProperties>
</file>